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99" r:id="rId2"/>
    <p:sldId id="258" r:id="rId3"/>
    <p:sldId id="257" r:id="rId4"/>
    <p:sldId id="269" r:id="rId5"/>
    <p:sldId id="270" r:id="rId6"/>
    <p:sldId id="333" r:id="rId7"/>
    <p:sldId id="334" r:id="rId8"/>
    <p:sldId id="335" r:id="rId9"/>
    <p:sldId id="336" r:id="rId10"/>
    <p:sldId id="368" r:id="rId11"/>
    <p:sldId id="337" r:id="rId12"/>
    <p:sldId id="341" r:id="rId13"/>
    <p:sldId id="369" r:id="rId14"/>
    <p:sldId id="370" r:id="rId15"/>
    <p:sldId id="371" r:id="rId16"/>
    <p:sldId id="349" r:id="rId17"/>
    <p:sldId id="373" r:id="rId18"/>
    <p:sldId id="374" r:id="rId19"/>
    <p:sldId id="375" r:id="rId20"/>
    <p:sldId id="376" r:id="rId21"/>
    <p:sldId id="353" r:id="rId22"/>
    <p:sldId id="351" r:id="rId23"/>
    <p:sldId id="377" r:id="rId24"/>
    <p:sldId id="378" r:id="rId25"/>
    <p:sldId id="379" r:id="rId26"/>
    <p:sldId id="342" r:id="rId27"/>
    <p:sldId id="350" r:id="rId28"/>
    <p:sldId id="354" r:id="rId29"/>
    <p:sldId id="355" r:id="rId30"/>
    <p:sldId id="356" r:id="rId31"/>
    <p:sldId id="380" r:id="rId32"/>
    <p:sldId id="381" r:id="rId33"/>
    <p:sldId id="345" r:id="rId34"/>
    <p:sldId id="347" r:id="rId35"/>
    <p:sldId id="344" r:id="rId36"/>
    <p:sldId id="360" r:id="rId37"/>
    <p:sldId id="384" r:id="rId38"/>
    <p:sldId id="383" r:id="rId39"/>
    <p:sldId id="338" r:id="rId40"/>
    <p:sldId id="340" r:id="rId41"/>
    <p:sldId id="339" r:id="rId42"/>
    <p:sldId id="358" r:id="rId43"/>
    <p:sldId id="359" r:id="rId44"/>
    <p:sldId id="382" r:id="rId45"/>
    <p:sldId id="367" r:id="rId46"/>
    <p:sldId id="297" r:id="rId47"/>
    <p:sldId id="298" r:id="rId48"/>
  </p:sldIdLst>
  <p:sldSz cx="18288000" cy="10287000"/>
  <p:notesSz cx="6858000" cy="9144000"/>
  <p:embeddedFontLst>
    <p:embeddedFont>
      <p:font typeface="Aharoni" panose="02010803020104030203" pitchFamily="2" charset="-79"/>
      <p:bold r:id="rId50"/>
    </p:embeddedFont>
    <p:embeddedFont>
      <p:font typeface="Aileron Regular" panose="020B0604020202020204" charset="0"/>
      <p:regular r:id="rId51"/>
    </p:embeddedFont>
    <p:embeddedFont>
      <p:font typeface="Aileron Regular Bold" panose="020B0604020202020204" charset="0"/>
      <p:regular r:id="rId52"/>
    </p:embeddedFont>
    <p:embeddedFont>
      <p:font typeface="Arial Rounded MT Bold" panose="020F0704030504030204" pitchFamily="34" charset="0"/>
      <p:regular r:id="rId53"/>
    </p:embeddedFont>
    <p:embeddedFont>
      <p:font typeface="Bookman Old Style" panose="02050604050505020204" pitchFamily="18"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Clear Sans Bold" panose="020B0604020202020204" charset="0"/>
      <p:regular r:id="rId62"/>
    </p:embeddedFont>
    <p:embeddedFont>
      <p:font typeface="Clear Sans Regular" panose="020B0604020202020204" charset="0"/>
      <p:regular r:id="rId63"/>
    </p:embeddedFont>
    <p:embeddedFont>
      <p:font typeface="Hind Guntur Light" panose="02000000000000000000" pitchFamily="2" charset="0"/>
      <p:regular r:id="rId64"/>
    </p:embeddedFont>
    <p:embeddedFont>
      <p:font typeface="Monotype Corsiva" panose="03010101010201010101" pitchFamily="66" charset="0"/>
      <p:italic r:id="rId65"/>
    </p:embeddedFont>
    <p:embeddedFont>
      <p:font typeface="Nourd Bold" panose="020B0604020202020204" charset="0"/>
      <p:regular r:id="rId66"/>
    </p:embeddedFont>
    <p:embeddedFont>
      <p:font typeface="Nourd Bold Bold" panose="020B0604020202020204" charset="0"/>
      <p:regular r:id="rId67"/>
    </p:embeddedFont>
    <p:embeddedFont>
      <p:font typeface="Segoe UI" panose="020B0502040204020203" pitchFamily="34"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690D44"/>
    <a:srgbClr val="FF00FF"/>
    <a:srgbClr val="D92F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080F31-1AAF-4C20-9134-F2FD469B2F4A}" type="datetimeFigureOut">
              <a:rPr lang="en-US" smtClean="0"/>
              <a:t>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4F54D-6292-40EB-8B87-2D8BD9D1C0F2}" type="slidenum">
              <a:rPr lang="en-US" smtClean="0"/>
              <a:t>‹#›</a:t>
            </a:fld>
            <a:endParaRPr lang="en-US"/>
          </a:p>
        </p:txBody>
      </p:sp>
    </p:spTree>
    <p:extLst>
      <p:ext uri="{BB962C8B-B14F-4D97-AF65-F5344CB8AC3E}">
        <p14:creationId xmlns:p14="http://schemas.microsoft.com/office/powerpoint/2010/main" val="736090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3.svg"/><Relationship Id="rId22"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56.png"/><Relationship Id="rId7" Type="http://schemas.openxmlformats.org/officeDocument/2006/relationships/image" Target="../media/image6.pn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svg"/><Relationship Id="rId5" Type="http://schemas.openxmlformats.org/officeDocument/2006/relationships/image" Target="../media/image4.pn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21.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20.pn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9.svg"/><Relationship Id="rId7"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6.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9.svg"/><Relationship Id="rId7"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39.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70.png"/><Relationship Id="rId7" Type="http://schemas.openxmlformats.org/officeDocument/2006/relationships/image" Target="../media/image46.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10" Type="http://schemas.openxmlformats.org/officeDocument/2006/relationships/image" Target="../media/image80.png"/><Relationship Id="rId4" Type="http://schemas.openxmlformats.org/officeDocument/2006/relationships/image" Target="../media/image76.png"/><Relationship Id="rId9" Type="http://schemas.openxmlformats.org/officeDocument/2006/relationships/image" Target="../media/image8.svg"/></Relationships>
</file>

<file path=ppt/slides/_rels/slide2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70.png"/><Relationship Id="rId7" Type="http://schemas.openxmlformats.org/officeDocument/2006/relationships/image" Target="../media/image46.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70.png"/><Relationship Id="rId7" Type="http://schemas.openxmlformats.org/officeDocument/2006/relationships/image" Target="../media/image46.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4.png"/><Relationship Id="rId7" Type="http://schemas.openxmlformats.org/officeDocument/2006/relationships/image" Target="../media/image8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47.sv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8.sv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5.svg"/><Relationship Id="rId3" Type="http://schemas.openxmlformats.org/officeDocument/2006/relationships/image" Target="../media/image77.svg"/><Relationship Id="rId7" Type="http://schemas.openxmlformats.org/officeDocument/2006/relationships/image" Target="../media/image83.svg"/><Relationship Id="rId12"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5.svg"/><Relationship Id="rId10" Type="http://schemas.openxmlformats.org/officeDocument/2006/relationships/image" Target="../media/image86.png"/><Relationship Id="rId4" Type="http://schemas.openxmlformats.org/officeDocument/2006/relationships/image" Target="../media/image84.png"/><Relationship Id="rId9" Type="http://schemas.openxmlformats.org/officeDocument/2006/relationships/image" Target="../media/image47.sv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5.svg"/><Relationship Id="rId7" Type="http://schemas.openxmlformats.org/officeDocument/2006/relationships/image" Target="../media/image91.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png"/><Relationship Id="rId5" Type="http://schemas.openxmlformats.org/officeDocument/2006/relationships/image" Target="../media/image89.svg"/><Relationship Id="rId10" Type="http://schemas.openxmlformats.org/officeDocument/2006/relationships/image" Target="../media/image5.png"/><Relationship Id="rId4" Type="http://schemas.openxmlformats.org/officeDocument/2006/relationships/image" Target="../media/image88.png"/><Relationship Id="rId9" Type="http://schemas.openxmlformats.org/officeDocument/2006/relationships/image" Target="../media/image19.sv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83.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94.sv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7.svg"/><Relationship Id="rId7" Type="http://schemas.openxmlformats.org/officeDocument/2006/relationships/image" Target="../media/image83.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5.svg"/><Relationship Id="rId10" Type="http://schemas.openxmlformats.org/officeDocument/2006/relationships/image" Target="../media/image86.png"/><Relationship Id="rId4" Type="http://schemas.openxmlformats.org/officeDocument/2006/relationships/image" Target="../media/image84.png"/><Relationship Id="rId9" Type="http://schemas.openxmlformats.org/officeDocument/2006/relationships/image" Target="../media/image47.svg"/></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7.svg"/><Relationship Id="rId7" Type="http://schemas.openxmlformats.org/officeDocument/2006/relationships/image" Target="../media/image83.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5.svg"/><Relationship Id="rId10" Type="http://schemas.openxmlformats.org/officeDocument/2006/relationships/image" Target="../media/image86.png"/><Relationship Id="rId4" Type="http://schemas.openxmlformats.org/officeDocument/2006/relationships/image" Target="../media/image84.png"/><Relationship Id="rId9" Type="http://schemas.openxmlformats.org/officeDocument/2006/relationships/image" Target="../media/image47.sv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7.svg"/><Relationship Id="rId7" Type="http://schemas.openxmlformats.org/officeDocument/2006/relationships/image" Target="../media/image83.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5.svg"/><Relationship Id="rId10" Type="http://schemas.openxmlformats.org/officeDocument/2006/relationships/image" Target="../media/image86.png"/><Relationship Id="rId4" Type="http://schemas.openxmlformats.org/officeDocument/2006/relationships/image" Target="../media/image84.png"/><Relationship Id="rId9" Type="http://schemas.openxmlformats.org/officeDocument/2006/relationships/image" Target="../media/image47.sv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91.svg"/><Relationship Id="rId5" Type="http://schemas.openxmlformats.org/officeDocument/2006/relationships/image" Target="../media/image77.svg"/><Relationship Id="rId10"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svg"/></Relationships>
</file>

<file path=ppt/slides/_rels/slide34.xml.rels><?xml version="1.0" encoding="UTF-8" standalone="yes"?>
<Relationships xmlns="http://schemas.openxmlformats.org/package/2006/relationships"><Relationship Id="rId3" Type="http://schemas.openxmlformats.org/officeDocument/2006/relationships/image" Target="../media/image96.svg"/><Relationship Id="rId7" Type="http://schemas.openxmlformats.org/officeDocument/2006/relationships/image" Target="../media/image37.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83.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45.sv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1.png"/><Relationship Id="rId3" Type="http://schemas.openxmlformats.org/officeDocument/2006/relationships/slideLayout" Target="../slideLayouts/slideLayout7.xml"/><Relationship Id="rId7" Type="http://schemas.openxmlformats.org/officeDocument/2006/relationships/image" Target="../media/image98.svg"/><Relationship Id="rId12"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7.png"/><Relationship Id="rId11" Type="http://schemas.openxmlformats.org/officeDocument/2006/relationships/image" Target="../media/image19.svg"/><Relationship Id="rId5" Type="http://schemas.openxmlformats.org/officeDocument/2006/relationships/image" Target="../media/image89.svg"/><Relationship Id="rId10" Type="http://schemas.openxmlformats.org/officeDocument/2006/relationships/image" Target="../media/image18.png"/><Relationship Id="rId4" Type="http://schemas.openxmlformats.org/officeDocument/2006/relationships/image" Target="../media/image88.png"/><Relationship Id="rId9" Type="http://schemas.openxmlformats.org/officeDocument/2006/relationships/image" Target="../media/image100.svg"/></Relationships>
</file>

<file path=ppt/slides/_rels/slide3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2.png"/><Relationship Id="rId3" Type="http://schemas.openxmlformats.org/officeDocument/2006/relationships/slideLayout" Target="../slideLayouts/slideLayout7.xml"/><Relationship Id="rId7" Type="http://schemas.openxmlformats.org/officeDocument/2006/relationships/image" Target="../media/image98.svg"/><Relationship Id="rId12" Type="http://schemas.openxmlformats.org/officeDocument/2006/relationships/image" Target="../media/image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7.png"/><Relationship Id="rId11" Type="http://schemas.openxmlformats.org/officeDocument/2006/relationships/image" Target="../media/image19.svg"/><Relationship Id="rId5" Type="http://schemas.openxmlformats.org/officeDocument/2006/relationships/image" Target="../media/image89.svg"/><Relationship Id="rId10" Type="http://schemas.openxmlformats.org/officeDocument/2006/relationships/image" Target="../media/image18.png"/><Relationship Id="rId4" Type="http://schemas.openxmlformats.org/officeDocument/2006/relationships/image" Target="../media/image88.png"/><Relationship Id="rId9" Type="http://schemas.openxmlformats.org/officeDocument/2006/relationships/image" Target="../media/image100.svg"/></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3" Type="http://schemas.openxmlformats.org/officeDocument/2006/relationships/slideLayout" Target="../slideLayouts/slideLayout7.xml"/><Relationship Id="rId7" Type="http://schemas.openxmlformats.org/officeDocument/2006/relationships/image" Target="../media/image98.svg"/><Relationship Id="rId12"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7.png"/><Relationship Id="rId11" Type="http://schemas.openxmlformats.org/officeDocument/2006/relationships/image" Target="../media/image19.svg"/><Relationship Id="rId5" Type="http://schemas.openxmlformats.org/officeDocument/2006/relationships/image" Target="../media/image89.svg"/><Relationship Id="rId10" Type="http://schemas.openxmlformats.org/officeDocument/2006/relationships/image" Target="../media/image18.png"/><Relationship Id="rId4" Type="http://schemas.openxmlformats.org/officeDocument/2006/relationships/image" Target="../media/image88.png"/><Relationship Id="rId9" Type="http://schemas.openxmlformats.org/officeDocument/2006/relationships/image" Target="../media/image100.sv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svg"/><Relationship Id="rId7"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5.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4.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11.png"/><Relationship Id="rId5" Type="http://schemas.openxmlformats.org/officeDocument/2006/relationships/image" Target="../media/image106.png"/><Relationship Id="rId15" Type="http://schemas.openxmlformats.org/officeDocument/2006/relationships/image" Target="../media/image20.png"/><Relationship Id="rId10" Type="http://schemas.openxmlformats.org/officeDocument/2006/relationships/image" Target="../media/image110.svg"/><Relationship Id="rId4" Type="http://schemas.openxmlformats.org/officeDocument/2006/relationships/image" Target="../media/image29.svg"/><Relationship Id="rId9" Type="http://schemas.openxmlformats.org/officeDocument/2006/relationships/image" Target="../media/image109.png"/><Relationship Id="rId14" Type="http://schemas.openxmlformats.org/officeDocument/2006/relationships/image" Target="../media/image114.svg"/></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5.svg"/><Relationship Id="rId7" Type="http://schemas.openxmlformats.org/officeDocument/2006/relationships/image" Target="../media/image89.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19.svg"/><Relationship Id="rId5" Type="http://schemas.openxmlformats.org/officeDocument/2006/relationships/image" Target="../media/image4.png"/><Relationship Id="rId10" Type="http://schemas.openxmlformats.org/officeDocument/2006/relationships/image" Target="../media/image18.png"/><Relationship Id="rId4" Type="http://schemas.openxmlformats.org/officeDocument/2006/relationships/image" Target="../media/image33.png"/><Relationship Id="rId9" Type="http://schemas.openxmlformats.org/officeDocument/2006/relationships/image" Target="../media/image98.svg"/></Relationships>
</file>

<file path=ppt/slides/_rels/slide4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6.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svg"/><Relationship Id="rId11" Type="http://schemas.openxmlformats.org/officeDocument/2006/relationships/image" Target="../media/image50.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29.svg"/><Relationship Id="rId9" Type="http://schemas.openxmlformats.org/officeDocument/2006/relationships/image" Target="../media/image111.png"/></Relationships>
</file>

<file path=ppt/slides/_rels/slide4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96.svg"/><Relationship Id="rId4" Type="http://schemas.openxmlformats.org/officeDocument/2006/relationships/image" Target="../media/image3.svg"/><Relationship Id="rId9" Type="http://schemas.openxmlformats.org/officeDocument/2006/relationships/image" Target="../media/image95.png"/></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0.png"/><Relationship Id="rId18" Type="http://schemas.openxmlformats.org/officeDocument/2006/relationships/image" Target="../media/image100.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6.png"/><Relationship Id="rId12" Type="http://schemas.openxmlformats.org/officeDocument/2006/relationships/image" Target="../media/image89.svg"/><Relationship Id="rId17" Type="http://schemas.openxmlformats.org/officeDocument/2006/relationships/image" Target="../media/image99.png"/><Relationship Id="rId2" Type="http://schemas.openxmlformats.org/officeDocument/2006/relationships/image" Target="../media/image117.png"/><Relationship Id="rId16" Type="http://schemas.openxmlformats.org/officeDocument/2006/relationships/image" Target="../media/image119.svg"/><Relationship Id="rId20" Type="http://schemas.openxmlformats.org/officeDocument/2006/relationships/image" Target="../media/image121.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8.png"/><Relationship Id="rId5" Type="http://schemas.openxmlformats.org/officeDocument/2006/relationships/image" Target="../media/image4.png"/><Relationship Id="rId15" Type="http://schemas.openxmlformats.org/officeDocument/2006/relationships/image" Target="../media/image118.png"/><Relationship Id="rId10" Type="http://schemas.openxmlformats.org/officeDocument/2006/relationships/image" Target="../media/image37.png"/><Relationship Id="rId19" Type="http://schemas.openxmlformats.org/officeDocument/2006/relationships/image" Target="../media/image120.pn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91.svg"/><Relationship Id="rId22"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svg"/><Relationship Id="rId7"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8.jpg"/><Relationship Id="rId5" Type="http://schemas.openxmlformats.org/officeDocument/2006/relationships/image" Target="../media/image9.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schemeClr val="accent1">
                <a:shade val="45000"/>
                <a:satMod val="135000"/>
              </a:schemeClr>
              <a:prstClr val="white"/>
            </a:duotone>
          </a:blip>
          <a:srcRect/>
          <a:stretch>
            <a:fillRect/>
          </a:stretch>
        </p:blipFill>
        <p:spPr>
          <a:xfrm>
            <a:off x="3754163" y="1701307"/>
            <a:ext cx="12705037" cy="7782812"/>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0700">
            <a:off x="16519911" y="5035876"/>
            <a:ext cx="1748337" cy="950460"/>
          </a:xfrm>
          <a:prstGeom prst="rect">
            <a:avLst/>
          </a:prstGeom>
        </p:spPr>
      </p:pic>
      <p:pic>
        <p:nvPicPr>
          <p:cNvPr id="11" name="Picture 11"/>
          <p:cNvPicPr>
            <a:picLocks noChangeAspect="1"/>
          </p:cNvPicPr>
          <p:nvPr/>
        </p:nvPicPr>
        <p:blipFill>
          <a:blip r:embed="rId5"/>
          <a:srcRect/>
          <a:stretch>
            <a:fillRect/>
          </a:stretch>
        </p:blipFill>
        <p:spPr>
          <a:xfrm rot="-1227794">
            <a:off x="4162021" y="-655690"/>
            <a:ext cx="4650025" cy="3789770"/>
          </a:xfrm>
          <a:prstGeom prst="rect">
            <a:avLst/>
          </a:prstGeom>
        </p:spPr>
      </p:pic>
      <p:pic>
        <p:nvPicPr>
          <p:cNvPr id="12" name="Picture 12"/>
          <p:cNvPicPr>
            <a:picLocks noChangeAspect="1"/>
          </p:cNvPicPr>
          <p:nvPr/>
        </p:nvPicPr>
        <p:blipFill>
          <a:blip r:embed="rId6"/>
          <a:srcRect/>
          <a:stretch>
            <a:fillRect/>
          </a:stretch>
        </p:blipFill>
        <p:spPr>
          <a:xfrm>
            <a:off x="15824491" y="7808984"/>
            <a:ext cx="3341894" cy="3350270"/>
          </a:xfrm>
          <a:prstGeom prst="rect">
            <a:avLst/>
          </a:prstGeom>
        </p:spPr>
      </p:pic>
      <p:pic>
        <p:nvPicPr>
          <p:cNvPr id="20" name="Picture 20"/>
          <p:cNvPicPr>
            <a:picLocks noChangeAspect="1"/>
          </p:cNvPicPr>
          <p:nvPr/>
        </p:nvPicPr>
        <p:blipFill>
          <a:blip r:embed="rId7"/>
          <a:srcRect/>
          <a:stretch>
            <a:fillRect/>
          </a:stretch>
        </p:blipFill>
        <p:spPr>
          <a:xfrm>
            <a:off x="7939361" y="8298869"/>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sp>
        <p:nvSpPr>
          <p:cNvPr id="27" name="TextBox 27"/>
          <p:cNvSpPr txBox="1"/>
          <p:nvPr/>
        </p:nvSpPr>
        <p:spPr>
          <a:xfrm>
            <a:off x="13639800" y="705183"/>
            <a:ext cx="3886201" cy="528991"/>
          </a:xfrm>
          <a:prstGeom prst="rect">
            <a:avLst/>
          </a:prstGeom>
        </p:spPr>
        <p:txBody>
          <a:bodyPr wrap="square" lIns="0" tIns="0" rIns="0" bIns="0" rtlCol="0" anchor="t">
            <a:spAutoFit/>
          </a:bodyPr>
          <a:lstStyle/>
          <a:p>
            <a:pPr algn="r">
              <a:lnSpc>
                <a:spcPts val="3919"/>
              </a:lnSpc>
            </a:pPr>
            <a:r>
              <a:rPr lang="en-US" sz="3600" dirty="0">
                <a:solidFill>
                  <a:srgbClr val="FFFFFF"/>
                </a:solidFill>
                <a:latin typeface="Hind Guntur Light"/>
              </a:rPr>
              <a:t>	</a:t>
            </a:r>
            <a:r>
              <a:rPr lang="en-US" sz="4000" dirty="0">
                <a:solidFill>
                  <a:srgbClr val="FFFFFF"/>
                </a:solidFill>
                <a:latin typeface="Segoe UI" panose="020B0502040204020203" pitchFamily="34" charset="0"/>
                <a:cs typeface="Segoe UI" panose="020B0502040204020203" pitchFamily="34" charset="0"/>
              </a:rPr>
              <a:t>Feb 01, 2024</a:t>
            </a:r>
            <a:endParaRPr lang="en-US" sz="3600" dirty="0">
              <a:solidFill>
                <a:srgbClr val="FFFFFF"/>
              </a:solidFill>
              <a:latin typeface="Segoe UI" panose="020B0502040204020203" pitchFamily="34" charset="0"/>
              <a:cs typeface="Segoe UI" panose="020B0502040204020203" pitchFamily="34" charset="0"/>
            </a:endParaRPr>
          </a:p>
        </p:txBody>
      </p:sp>
      <p:pic>
        <p:nvPicPr>
          <p:cNvPr id="25"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445295" y="4072308"/>
            <a:ext cx="4000218" cy="4174801"/>
          </a:xfrm>
          <a:prstGeom prst="rect">
            <a:avLst/>
          </a:prstGeom>
        </p:spPr>
      </p:pic>
      <p:pic>
        <p:nvPicPr>
          <p:cNvPr id="28" name="Picture 19"/>
          <p:cNvPicPr>
            <a:picLocks noChangeAspect="1"/>
          </p:cNvPicPr>
          <p:nvPr/>
        </p:nvPicPr>
        <p:blipFill>
          <a:blip r:embed="rId10"/>
          <a:srcRect r="39880" b="38590"/>
          <a:stretch>
            <a:fillRect/>
          </a:stretch>
        </p:blipFill>
        <p:spPr>
          <a:xfrm rot="4711549">
            <a:off x="16186695" y="1933719"/>
            <a:ext cx="2145209" cy="2177521"/>
          </a:xfrm>
          <a:prstGeom prst="rect">
            <a:avLst/>
          </a:prstGeom>
        </p:spPr>
      </p:pic>
      <p:pic>
        <p:nvPicPr>
          <p:cNvPr id="2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40492" flipH="1">
            <a:off x="122190" y="1729840"/>
            <a:ext cx="2765123" cy="1061360"/>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136955" y="4033204"/>
            <a:ext cx="851375" cy="1866365"/>
          </a:xfrm>
          <a:prstGeom prst="rect">
            <a:avLst/>
          </a:prstGeom>
        </p:spPr>
      </p:pic>
      <p:pic>
        <p:nvPicPr>
          <p:cNvPr id="31" name="Picture 3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87219" y="6677195"/>
            <a:ext cx="1437328" cy="3226654"/>
          </a:xfrm>
          <a:prstGeom prst="rect">
            <a:avLst/>
          </a:prstGeom>
        </p:spPr>
      </p:pic>
      <p:pic>
        <p:nvPicPr>
          <p:cNvPr id="33" name="Picture 3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3184936" y="8224400"/>
            <a:ext cx="2348499" cy="2771834"/>
          </a:xfrm>
          <a:prstGeom prst="rect">
            <a:avLst/>
          </a:prstGeom>
        </p:spPr>
      </p:pic>
      <p:pic>
        <p:nvPicPr>
          <p:cNvPr id="34" name="Picture 3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874527" y="3158294"/>
            <a:ext cx="2368213" cy="1838595"/>
          </a:xfrm>
          <a:prstGeom prst="rect">
            <a:avLst/>
          </a:prstGeom>
        </p:spPr>
      </p:pic>
      <p:pic>
        <p:nvPicPr>
          <p:cNvPr id="35" name="Picture 70"/>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284068" y="8290522"/>
            <a:ext cx="1065378" cy="1040196"/>
          </a:xfrm>
          <a:prstGeom prst="rect">
            <a:avLst/>
          </a:prstGeom>
        </p:spPr>
      </p:pic>
      <p:sp>
        <p:nvSpPr>
          <p:cNvPr id="3" name="Rectangle 2"/>
          <p:cNvSpPr/>
          <p:nvPr/>
        </p:nvSpPr>
        <p:spPr>
          <a:xfrm>
            <a:off x="3972230" y="2348068"/>
            <a:ext cx="12325545" cy="3331168"/>
          </a:xfrm>
          <a:prstGeom prst="rect">
            <a:avLst/>
          </a:prstGeom>
        </p:spPr>
        <p:txBody>
          <a:bodyPr wrap="square">
            <a:spAutoFit/>
          </a:bodyPr>
          <a:lstStyle/>
          <a:p>
            <a:pPr algn="ctr">
              <a:lnSpc>
                <a:spcPts val="8800"/>
              </a:lnSpc>
            </a:pPr>
            <a:endParaRPr lang="en-US" sz="4400" dirty="0">
              <a:solidFill>
                <a:schemeClr val="accent6">
                  <a:lumMod val="40000"/>
                  <a:lumOff val="60000"/>
                </a:schemeClr>
              </a:solidFill>
              <a:latin typeface="Nourd Bold Bold"/>
            </a:endParaRPr>
          </a:p>
          <a:p>
            <a:pPr algn="ctr">
              <a:lnSpc>
                <a:spcPts val="8800"/>
              </a:lnSpc>
            </a:pPr>
            <a:r>
              <a:rPr lang="en-US" sz="11500" b="1" dirty="0">
                <a:solidFill>
                  <a:schemeClr val="accent3">
                    <a:lumMod val="60000"/>
                    <a:lumOff val="40000"/>
                  </a:schemeClr>
                </a:solidFill>
                <a:latin typeface="Nourd Bold Bold"/>
              </a:rPr>
              <a:t>T</a:t>
            </a:r>
            <a:r>
              <a:rPr lang="en-US" sz="6000" dirty="0">
                <a:solidFill>
                  <a:schemeClr val="accent3">
                    <a:lumMod val="60000"/>
                    <a:lumOff val="40000"/>
                  </a:schemeClr>
                </a:solidFill>
                <a:latin typeface="Nourd Bold Bold"/>
              </a:rPr>
              <a:t>ALK</a:t>
            </a:r>
            <a:r>
              <a:rPr lang="en-US" sz="5400" dirty="0">
                <a:solidFill>
                  <a:schemeClr val="accent3">
                    <a:lumMod val="60000"/>
                    <a:lumOff val="40000"/>
                  </a:schemeClr>
                </a:solidFill>
                <a:latin typeface="Nourd Bold Bold"/>
              </a:rPr>
              <a:t> </a:t>
            </a:r>
            <a:r>
              <a:rPr lang="en-US" sz="11500" b="1" dirty="0">
                <a:solidFill>
                  <a:schemeClr val="accent3">
                    <a:lumMod val="60000"/>
                    <a:lumOff val="40000"/>
                  </a:schemeClr>
                </a:solidFill>
                <a:latin typeface="Nourd Bold Bold"/>
              </a:rPr>
              <a:t>B</a:t>
            </a:r>
            <a:r>
              <a:rPr lang="en-US" sz="6000" dirty="0">
                <a:solidFill>
                  <a:schemeClr val="accent3">
                    <a:lumMod val="60000"/>
                    <a:lumOff val="40000"/>
                  </a:schemeClr>
                </a:solidFill>
                <a:latin typeface="Nourd Bold Bold"/>
              </a:rPr>
              <a:t>UDDY</a:t>
            </a:r>
            <a:r>
              <a:rPr lang="en-US" sz="5400" dirty="0">
                <a:solidFill>
                  <a:schemeClr val="accent3">
                    <a:lumMod val="60000"/>
                    <a:lumOff val="40000"/>
                  </a:schemeClr>
                </a:solidFill>
                <a:latin typeface="Nourd Bold Bold"/>
              </a:rPr>
              <a:t> </a:t>
            </a:r>
            <a:r>
              <a:rPr lang="en-US" sz="11500" b="1" dirty="0">
                <a:solidFill>
                  <a:schemeClr val="accent3">
                    <a:lumMod val="60000"/>
                    <a:lumOff val="40000"/>
                  </a:schemeClr>
                </a:solidFill>
                <a:latin typeface="Nourd Bold Bold"/>
              </a:rPr>
              <a:t>N</a:t>
            </a:r>
            <a:r>
              <a:rPr lang="en-US" sz="6000" dirty="0">
                <a:solidFill>
                  <a:schemeClr val="accent3">
                    <a:lumMod val="60000"/>
                    <a:lumOff val="40000"/>
                  </a:schemeClr>
                </a:solidFill>
                <a:latin typeface="Nourd Bold Bold"/>
              </a:rPr>
              <a:t>ET</a:t>
            </a:r>
            <a:r>
              <a:rPr lang="en-US" sz="5400" dirty="0">
                <a:solidFill>
                  <a:schemeClr val="accent3">
                    <a:lumMod val="60000"/>
                    <a:lumOff val="40000"/>
                  </a:schemeClr>
                </a:solidFill>
                <a:latin typeface="Nourd Bold Bold"/>
              </a:rPr>
              <a:t> </a:t>
            </a:r>
            <a:r>
              <a:rPr lang="en-US" sz="11500" b="1" dirty="0">
                <a:solidFill>
                  <a:schemeClr val="accent3">
                    <a:lumMod val="60000"/>
                    <a:lumOff val="40000"/>
                  </a:schemeClr>
                </a:solidFill>
                <a:latin typeface="Nourd Bold Bold"/>
              </a:rPr>
              <a:t>N</a:t>
            </a:r>
            <a:r>
              <a:rPr lang="en-US" sz="6000" dirty="0">
                <a:solidFill>
                  <a:schemeClr val="accent3">
                    <a:lumMod val="60000"/>
                    <a:lumOff val="40000"/>
                  </a:schemeClr>
                </a:solidFill>
                <a:latin typeface="Nourd Bold Bold"/>
              </a:rPr>
              <a:t>EXUS</a:t>
            </a:r>
            <a:r>
              <a:rPr lang="en-US" sz="5400" dirty="0">
                <a:solidFill>
                  <a:schemeClr val="accent3">
                    <a:lumMod val="60000"/>
                    <a:lumOff val="40000"/>
                  </a:schemeClr>
                </a:solidFill>
                <a:latin typeface="Nourd Bold Bold"/>
              </a:rPr>
              <a:t> </a:t>
            </a:r>
          </a:p>
          <a:p>
            <a:pPr algn="ctr">
              <a:lnSpc>
                <a:spcPts val="8800"/>
              </a:lnSpc>
            </a:pPr>
            <a:endParaRPr lang="en-US" sz="4400" dirty="0">
              <a:solidFill>
                <a:schemeClr val="accent3">
                  <a:lumMod val="60000"/>
                  <a:lumOff val="40000"/>
                </a:schemeClr>
              </a:solidFill>
              <a:latin typeface="Nourd Bold Bold"/>
            </a:endParaRPr>
          </a:p>
        </p:txBody>
      </p:sp>
      <p:pic>
        <p:nvPicPr>
          <p:cNvPr id="38" name="Picture 3"/>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9732511" y="1944311"/>
            <a:ext cx="743542" cy="976010"/>
          </a:xfrm>
          <a:prstGeom prst="rect">
            <a:avLst/>
          </a:prstGeom>
        </p:spPr>
      </p:pic>
      <p:pic>
        <p:nvPicPr>
          <p:cNvPr id="40" name="Picture 7"/>
          <p:cNvPicPr>
            <a:picLocks noChangeAspect="1"/>
          </p:cNvPicPr>
          <p:nvPr/>
        </p:nvPicPr>
        <p:blipFill>
          <a:blip r:embed="rId23"/>
          <a:srcRect/>
          <a:stretch>
            <a:fillRect/>
          </a:stretch>
        </p:blipFill>
        <p:spPr>
          <a:xfrm rot="2212509">
            <a:off x="1364294" y="316595"/>
            <a:ext cx="1255090" cy="1255090"/>
          </a:xfrm>
          <a:prstGeom prst="rect">
            <a:avLst/>
          </a:prstGeom>
        </p:spPr>
      </p:pic>
      <p:sp>
        <p:nvSpPr>
          <p:cNvPr id="22" name="TextBox 21">
            <a:extLst>
              <a:ext uri="{FF2B5EF4-FFF2-40B4-BE49-F238E27FC236}">
                <a16:creationId xmlns:a16="http://schemas.microsoft.com/office/drawing/2014/main" id="{EDB85C29-C269-4E0C-97C4-4F7341B80CBF}"/>
              </a:ext>
            </a:extLst>
          </p:cNvPr>
          <p:cNvSpPr txBox="1"/>
          <p:nvPr/>
        </p:nvSpPr>
        <p:spPr>
          <a:xfrm>
            <a:off x="5236588" y="5569017"/>
            <a:ext cx="10015538" cy="2554545"/>
          </a:xfrm>
          <a:prstGeom prst="rect">
            <a:avLst/>
          </a:prstGeom>
          <a:noFill/>
        </p:spPr>
        <p:txBody>
          <a:bodyPr wrap="square">
            <a:spAutoFit/>
          </a:bodyPr>
          <a:lstStyle/>
          <a:p>
            <a:pPr algn="ctr"/>
            <a:r>
              <a:rPr lang="en-US" sz="3200" i="1" dirty="0">
                <a:solidFill>
                  <a:schemeClr val="accent6">
                    <a:lumMod val="60000"/>
                    <a:lumOff val="40000"/>
                  </a:schemeClr>
                </a:solidFill>
                <a:effectLst/>
                <a:latin typeface="Segoe UI" panose="020B0502040204020203" pitchFamily="34" charset="0"/>
                <a:ea typeface="Times New Roman" panose="02020603050405020304" pitchFamily="18" charset="0"/>
                <a:cs typeface="Segoe UI" panose="020B0502040204020203" pitchFamily="34" charset="0"/>
              </a:rPr>
              <a:t>An Object-Oriented Java Swing Chatting Application with Socket Programming for Seamless Server-Client Communication and Dynamic Group Chatting &amp; Interaction as well as One-on-One Private Chatting &amp; Interaction.</a:t>
            </a:r>
            <a:endParaRPr lang="en-PK" sz="3200" dirty="0">
              <a:solidFill>
                <a:schemeClr val="accent6">
                  <a:lumMod val="60000"/>
                  <a:lumOff val="40000"/>
                </a:schemeClr>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C59F6A9A-FFE7-4A22-A67D-4960682A8441}"/>
              </a:ext>
            </a:extLst>
          </p:cNvPr>
          <p:cNvSpPr/>
          <p:nvPr/>
        </p:nvSpPr>
        <p:spPr>
          <a:xfrm>
            <a:off x="5105400" y="5509689"/>
            <a:ext cx="10287000" cy="261387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569243845"/>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6"/>
          <p:cNvSpPr txBox="1"/>
          <p:nvPr/>
        </p:nvSpPr>
        <p:spPr>
          <a:xfrm>
            <a:off x="1187673" y="5657309"/>
            <a:ext cx="3086101" cy="3266926"/>
          </a:xfrm>
          <a:prstGeom prst="rect">
            <a:avLst/>
          </a:prstGeom>
        </p:spPr>
        <p:txBody>
          <a:bodyPr lIns="50800" tIns="50800" rIns="50800" bIns="50800" rtlCol="0" anchor="ctr"/>
          <a:lstStyle/>
          <a:p>
            <a:pPr algn="ctr">
              <a:lnSpc>
                <a:spcPts val="3359"/>
              </a:lnSpc>
            </a:pPr>
            <a:endParaRPr lang="en-US" sz="2400" dirty="0">
              <a:solidFill>
                <a:srgbClr val="FFFF00"/>
              </a:solidFill>
              <a:latin typeface="Hind Guntur Light"/>
            </a:endParaRPr>
          </a:p>
        </p:txBody>
      </p:sp>
      <p:pic>
        <p:nvPicPr>
          <p:cNvPr id="7" name="Picture 7"/>
          <p:cNvPicPr>
            <a:picLocks noChangeAspect="1"/>
          </p:cNvPicPr>
          <p:nvPr/>
        </p:nvPicPr>
        <p:blipFill>
          <a:blip r:embed="rId2"/>
          <a:srcRect/>
          <a:stretch>
            <a:fillRect/>
          </a:stretch>
        </p:blipFill>
        <p:spPr>
          <a:xfrm>
            <a:off x="-840558" y="-1279831"/>
            <a:ext cx="4014152" cy="4014152"/>
          </a:xfrm>
          <a:prstGeom prst="rect">
            <a:avLst/>
          </a:prstGeom>
        </p:spPr>
      </p:pic>
      <p:pic>
        <p:nvPicPr>
          <p:cNvPr id="11" name="Picture 11"/>
          <p:cNvPicPr>
            <a:picLocks noChangeAspect="1"/>
          </p:cNvPicPr>
          <p:nvPr/>
        </p:nvPicPr>
        <p:blipFill>
          <a:blip r:embed="rId3"/>
          <a:srcRect/>
          <a:stretch>
            <a:fillRect/>
          </a:stretch>
        </p:blipFill>
        <p:spPr>
          <a:xfrm rot="15794284" flipV="1">
            <a:off x="14960017" y="7494743"/>
            <a:ext cx="3522588" cy="4696783"/>
          </a:xfrm>
          <a:prstGeom prst="rect">
            <a:avLst/>
          </a:prstGeom>
        </p:spPr>
      </p:pic>
      <p:sp>
        <p:nvSpPr>
          <p:cNvPr id="12" name="TextBox 12"/>
          <p:cNvSpPr txBox="1"/>
          <p:nvPr/>
        </p:nvSpPr>
        <p:spPr>
          <a:xfrm>
            <a:off x="4127768" y="490679"/>
            <a:ext cx="9930594" cy="1285875"/>
          </a:xfrm>
          <a:prstGeom prst="rect">
            <a:avLst/>
          </a:prstGeom>
        </p:spPr>
        <p:txBody>
          <a:bodyPr lIns="0" tIns="0" rIns="0" bIns="0" rtlCol="0" anchor="t">
            <a:spAutoFit/>
          </a:bodyPr>
          <a:lstStyle/>
          <a:p>
            <a:pPr algn="ctr">
              <a:lnSpc>
                <a:spcPts val="10199"/>
              </a:lnSpc>
            </a:pPr>
            <a:r>
              <a:rPr lang="en-US" sz="8499" dirty="0">
                <a:solidFill>
                  <a:srgbClr val="FFFF00"/>
                </a:solidFill>
                <a:latin typeface="Nourd Bold Bold"/>
              </a:rPr>
              <a:t>Scope</a:t>
            </a:r>
          </a:p>
        </p:txBody>
      </p:sp>
      <p:pic>
        <p:nvPicPr>
          <p:cNvPr id="14" name="Picture 14"/>
          <p:cNvPicPr>
            <a:picLocks noChangeAspect="1"/>
          </p:cNvPicPr>
          <p:nvPr/>
        </p:nvPicPr>
        <p:blipFill>
          <a:blip r:embed="rId4"/>
          <a:srcRect r="39880" b="38590"/>
          <a:stretch>
            <a:fillRect/>
          </a:stretch>
        </p:blipFill>
        <p:spPr>
          <a:xfrm rot="5013274">
            <a:off x="15622793" y="-2338"/>
            <a:ext cx="3016010" cy="3061439"/>
          </a:xfrm>
          <a:prstGeom prst="rect">
            <a:avLst/>
          </a:prstGeom>
        </p:spPr>
      </p:pic>
      <p:pic>
        <p:nvPicPr>
          <p:cNvPr id="15" name="Picture 15"/>
          <p:cNvPicPr>
            <a:picLocks noChangeAspect="1"/>
          </p:cNvPicPr>
          <p:nvPr/>
        </p:nvPicPr>
        <p:blipFill>
          <a:blip r:embed="rId5"/>
          <a:srcRect/>
          <a:stretch>
            <a:fillRect/>
          </a:stretch>
        </p:blipFill>
        <p:spPr>
          <a:xfrm rot="853644">
            <a:off x="-992587" y="8248463"/>
            <a:ext cx="2528539" cy="2019671"/>
          </a:xfrm>
          <a:prstGeom prst="rect">
            <a:avLst/>
          </a:prstGeom>
        </p:spPr>
      </p:pic>
      <p:grpSp>
        <p:nvGrpSpPr>
          <p:cNvPr id="36" name="Group 4"/>
          <p:cNvGrpSpPr/>
          <p:nvPr/>
        </p:nvGrpSpPr>
        <p:grpSpPr>
          <a:xfrm>
            <a:off x="9307031" y="7833574"/>
            <a:ext cx="4825595" cy="1382828"/>
            <a:chOff x="0" y="0"/>
            <a:chExt cx="1119438" cy="812800"/>
          </a:xfrm>
          <a:solidFill>
            <a:schemeClr val="bg2">
              <a:lumMod val="25000"/>
            </a:schemeClr>
          </a:solidFill>
        </p:grpSpPr>
        <p:sp>
          <p:nvSpPr>
            <p:cNvPr id="37"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38" name="TextBox 6"/>
            <p:cNvSpPr txBox="1"/>
            <p:nvPr/>
          </p:nvSpPr>
          <p:spPr>
            <a:xfrm>
              <a:off x="180139" y="26785"/>
              <a:ext cx="812800" cy="78601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Graphical User Interface (GUI) Development</a:t>
              </a:r>
            </a:p>
          </p:txBody>
        </p:sp>
      </p:grpSp>
      <p:grpSp>
        <p:nvGrpSpPr>
          <p:cNvPr id="45" name="Group 4"/>
          <p:cNvGrpSpPr/>
          <p:nvPr/>
        </p:nvGrpSpPr>
        <p:grpSpPr>
          <a:xfrm>
            <a:off x="234449" y="5564084"/>
            <a:ext cx="4825595" cy="1382828"/>
            <a:chOff x="0" y="0"/>
            <a:chExt cx="1119438" cy="812800"/>
          </a:xfrm>
          <a:solidFill>
            <a:schemeClr val="bg2">
              <a:lumMod val="25000"/>
            </a:schemeClr>
          </a:solidFill>
        </p:grpSpPr>
        <p:sp>
          <p:nvSpPr>
            <p:cNvPr id="46"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47" name="TextBox 6"/>
            <p:cNvSpPr txBox="1"/>
            <p:nvPr/>
          </p:nvSpPr>
          <p:spPr>
            <a:xfrm>
              <a:off x="180139" y="101895"/>
              <a:ext cx="812800" cy="71090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User-Interface Enhancement</a:t>
              </a:r>
            </a:p>
          </p:txBody>
        </p:sp>
      </p:grpSp>
      <p:grpSp>
        <p:nvGrpSpPr>
          <p:cNvPr id="48" name="Group 4"/>
          <p:cNvGrpSpPr/>
          <p:nvPr/>
        </p:nvGrpSpPr>
        <p:grpSpPr>
          <a:xfrm>
            <a:off x="1010981" y="3443230"/>
            <a:ext cx="5156816" cy="1382828"/>
            <a:chOff x="0" y="0"/>
            <a:chExt cx="1119438" cy="812800"/>
          </a:xfrm>
          <a:solidFill>
            <a:schemeClr val="bg2">
              <a:lumMod val="25000"/>
            </a:schemeClr>
          </a:solidFill>
        </p:grpSpPr>
        <p:sp>
          <p:nvSpPr>
            <p:cNvPr id="49"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0" name="TextBox 6"/>
            <p:cNvSpPr txBox="1"/>
            <p:nvPr/>
          </p:nvSpPr>
          <p:spPr>
            <a:xfrm>
              <a:off x="180139" y="114809"/>
              <a:ext cx="812800" cy="697991"/>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Message Delivery Confirmation</a:t>
              </a:r>
            </a:p>
          </p:txBody>
        </p:sp>
      </p:grpSp>
      <p:grpSp>
        <p:nvGrpSpPr>
          <p:cNvPr id="51" name="Group 4"/>
          <p:cNvGrpSpPr/>
          <p:nvPr/>
        </p:nvGrpSpPr>
        <p:grpSpPr>
          <a:xfrm>
            <a:off x="2954613" y="7879144"/>
            <a:ext cx="4825595" cy="1382828"/>
            <a:chOff x="0" y="0"/>
            <a:chExt cx="1119438" cy="812800"/>
          </a:xfrm>
          <a:solidFill>
            <a:schemeClr val="bg2">
              <a:lumMod val="25000"/>
            </a:schemeClr>
          </a:solidFill>
        </p:grpSpPr>
        <p:sp>
          <p:nvSpPr>
            <p:cNvPr id="52"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3" name="TextBox 6"/>
            <p:cNvSpPr txBox="1"/>
            <p:nvPr/>
          </p:nvSpPr>
          <p:spPr>
            <a:xfrm>
              <a:off x="180139" y="89281"/>
              <a:ext cx="812800" cy="723519"/>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Refactoring &amp; Optimization</a:t>
              </a:r>
            </a:p>
          </p:txBody>
        </p:sp>
      </p:grpSp>
      <p:grpSp>
        <p:nvGrpSpPr>
          <p:cNvPr id="54" name="Group 4"/>
          <p:cNvGrpSpPr/>
          <p:nvPr/>
        </p:nvGrpSpPr>
        <p:grpSpPr>
          <a:xfrm>
            <a:off x="13288383" y="5475458"/>
            <a:ext cx="4825595" cy="1382828"/>
            <a:chOff x="0" y="0"/>
            <a:chExt cx="1119438" cy="812800"/>
          </a:xfrm>
          <a:solidFill>
            <a:schemeClr val="bg2">
              <a:lumMod val="25000"/>
            </a:schemeClr>
          </a:solidFill>
        </p:grpSpPr>
        <p:sp>
          <p:nvSpPr>
            <p:cNvPr id="55"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6" name="TextBox 6"/>
            <p:cNvSpPr txBox="1"/>
            <p:nvPr/>
          </p:nvSpPr>
          <p:spPr>
            <a:xfrm>
              <a:off x="180139" y="27158"/>
              <a:ext cx="812800" cy="785642"/>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Error Handling</a:t>
              </a:r>
            </a:p>
          </p:txBody>
        </p:sp>
      </p:grpSp>
      <p:grpSp>
        <p:nvGrpSpPr>
          <p:cNvPr id="60" name="Group 4"/>
          <p:cNvGrpSpPr/>
          <p:nvPr/>
        </p:nvGrpSpPr>
        <p:grpSpPr>
          <a:xfrm>
            <a:off x="6887293" y="2040135"/>
            <a:ext cx="4825595" cy="1382828"/>
            <a:chOff x="0" y="0"/>
            <a:chExt cx="1119438" cy="812800"/>
          </a:xfrm>
          <a:solidFill>
            <a:schemeClr val="bg2">
              <a:lumMod val="25000"/>
            </a:schemeClr>
          </a:solidFill>
        </p:grpSpPr>
        <p:sp>
          <p:nvSpPr>
            <p:cNvPr id="61"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2" name="TextBox 6"/>
            <p:cNvSpPr txBox="1"/>
            <p:nvPr/>
          </p:nvSpPr>
          <p:spPr>
            <a:xfrm>
              <a:off x="180139" y="56987"/>
              <a:ext cx="812800" cy="755813"/>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Time-stamped Messages</a:t>
              </a:r>
            </a:p>
          </p:txBody>
        </p:sp>
      </p:grpSp>
      <p:grpSp>
        <p:nvGrpSpPr>
          <p:cNvPr id="66" name="Group 4"/>
          <p:cNvGrpSpPr/>
          <p:nvPr/>
        </p:nvGrpSpPr>
        <p:grpSpPr>
          <a:xfrm>
            <a:off x="12324253" y="3422236"/>
            <a:ext cx="4825595" cy="1382828"/>
            <a:chOff x="0" y="0"/>
            <a:chExt cx="1119438" cy="812800"/>
          </a:xfrm>
          <a:solidFill>
            <a:schemeClr val="bg2">
              <a:lumMod val="25000"/>
            </a:schemeClr>
          </a:solidFill>
        </p:grpSpPr>
        <p:sp>
          <p:nvSpPr>
            <p:cNvPr id="67"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8" name="TextBox 6"/>
            <p:cNvSpPr txBox="1"/>
            <p:nvPr/>
          </p:nvSpPr>
          <p:spPr>
            <a:xfrm>
              <a:off x="180139" y="52912"/>
              <a:ext cx="812800" cy="759888"/>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Multi-threading for Group Chats</a:t>
              </a:r>
            </a:p>
          </p:txBody>
        </p:sp>
      </p:grpSp>
      <p:pic>
        <p:nvPicPr>
          <p:cNvPr id="70" name="Picture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3784" y="4001838"/>
            <a:ext cx="3055263" cy="3046583"/>
          </a:xfrm>
          <a:prstGeom prst="rect">
            <a:avLst/>
          </a:prstGeom>
        </p:spPr>
      </p:pic>
      <p:pic>
        <p:nvPicPr>
          <p:cNvPr id="33" name="Picture 6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191797" y="677359"/>
            <a:ext cx="818051" cy="785329"/>
          </a:xfrm>
          <a:prstGeom prst="rect">
            <a:avLst/>
          </a:prstGeom>
        </p:spPr>
      </p:pic>
      <p:sp>
        <p:nvSpPr>
          <p:cNvPr id="34" name="Flowchart: Connector 33"/>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10</a:t>
            </a:r>
          </a:p>
        </p:txBody>
      </p:sp>
    </p:spTree>
    <p:extLst>
      <p:ext uri="{BB962C8B-B14F-4D97-AF65-F5344CB8AC3E}">
        <p14:creationId xmlns:p14="http://schemas.microsoft.com/office/powerpoint/2010/main" val="3135334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187673" y="5657309"/>
            <a:ext cx="3086101" cy="3266926"/>
          </a:xfrm>
          <a:prstGeom prst="rect">
            <a:avLst/>
          </a:prstGeom>
        </p:spPr>
        <p:txBody>
          <a:bodyPr lIns="50800" tIns="50800" rIns="50800" bIns="50800" rtlCol="0" anchor="ctr"/>
          <a:lstStyle/>
          <a:p>
            <a:pPr algn="ctr">
              <a:lnSpc>
                <a:spcPts val="3359"/>
              </a:lnSpc>
            </a:pPr>
            <a:endParaRPr lang="en-US" sz="2400" dirty="0">
              <a:solidFill>
                <a:srgbClr val="FFFF00"/>
              </a:solidFill>
              <a:latin typeface="Hind Guntur Light"/>
            </a:endParaRPr>
          </a:p>
        </p:txBody>
      </p:sp>
      <p:sp>
        <p:nvSpPr>
          <p:cNvPr id="12" name="TextBox 12"/>
          <p:cNvSpPr txBox="1"/>
          <p:nvPr/>
        </p:nvSpPr>
        <p:spPr>
          <a:xfrm>
            <a:off x="4127768" y="490679"/>
            <a:ext cx="9930594" cy="2550698"/>
          </a:xfrm>
          <a:prstGeom prst="rect">
            <a:avLst/>
          </a:prstGeom>
        </p:spPr>
        <p:txBody>
          <a:bodyPr lIns="0" tIns="0" rIns="0" bIns="0" rtlCol="0" anchor="t">
            <a:spAutoFit/>
          </a:bodyPr>
          <a:lstStyle/>
          <a:p>
            <a:pPr algn="ctr">
              <a:lnSpc>
                <a:spcPts val="10199"/>
              </a:lnSpc>
            </a:pPr>
            <a:r>
              <a:rPr lang="en-US" sz="6600" dirty="0">
                <a:solidFill>
                  <a:schemeClr val="accent2">
                    <a:lumMod val="75000"/>
                  </a:schemeClr>
                </a:solidFill>
                <a:latin typeface="Nourd Bold Bold"/>
              </a:rPr>
              <a:t>Beyond Current</a:t>
            </a:r>
          </a:p>
          <a:p>
            <a:pPr algn="ctr">
              <a:lnSpc>
                <a:spcPts val="10199"/>
              </a:lnSpc>
            </a:pPr>
            <a:r>
              <a:rPr lang="en-US" sz="6600" dirty="0">
                <a:solidFill>
                  <a:schemeClr val="accent2">
                    <a:lumMod val="75000"/>
                  </a:schemeClr>
                </a:solidFill>
                <a:latin typeface="Nourd Bold Bold"/>
              </a:rPr>
              <a:t>Focus</a:t>
            </a:r>
          </a:p>
        </p:txBody>
      </p:sp>
      <p:sp>
        <p:nvSpPr>
          <p:cNvPr id="2" name="Oval 1"/>
          <p:cNvSpPr/>
          <p:nvPr/>
        </p:nvSpPr>
        <p:spPr>
          <a:xfrm>
            <a:off x="1905000" y="2833738"/>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Audio and Video Calls</a:t>
            </a:r>
            <a:endParaRPr lang="en-US" sz="3600" dirty="0">
              <a:solidFill>
                <a:schemeClr val="accent2">
                  <a:lumMod val="60000"/>
                  <a:lumOff val="40000"/>
                </a:schemeClr>
              </a:solidFill>
            </a:endParaRPr>
          </a:p>
        </p:txBody>
      </p:sp>
      <p:sp>
        <p:nvSpPr>
          <p:cNvPr id="34" name="Oval 33"/>
          <p:cNvSpPr/>
          <p:nvPr/>
        </p:nvSpPr>
        <p:spPr>
          <a:xfrm>
            <a:off x="6934200" y="485005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Artificial Intelligence-based Features</a:t>
            </a:r>
            <a:endParaRPr lang="en-US" sz="3600" dirty="0">
              <a:solidFill>
                <a:schemeClr val="accent2">
                  <a:lumMod val="60000"/>
                  <a:lumOff val="40000"/>
                </a:schemeClr>
              </a:solidFill>
            </a:endParaRPr>
          </a:p>
        </p:txBody>
      </p:sp>
      <p:sp>
        <p:nvSpPr>
          <p:cNvPr id="35" name="Oval 34"/>
          <p:cNvSpPr/>
          <p:nvPr/>
        </p:nvSpPr>
        <p:spPr>
          <a:xfrm>
            <a:off x="12192000" y="2833738"/>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Voice Messaging</a:t>
            </a:r>
            <a:endParaRPr lang="en-US" sz="3600" dirty="0">
              <a:solidFill>
                <a:schemeClr val="accent2">
                  <a:lumMod val="60000"/>
                  <a:lumOff val="40000"/>
                </a:schemeClr>
              </a:solidFill>
            </a:endParaRPr>
          </a:p>
        </p:txBody>
      </p:sp>
      <p:sp>
        <p:nvSpPr>
          <p:cNvPr id="39" name="Oval 38"/>
          <p:cNvSpPr/>
          <p:nvPr/>
        </p:nvSpPr>
        <p:spPr>
          <a:xfrm>
            <a:off x="2133600" y="721869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File Transfer</a:t>
            </a:r>
            <a:endParaRPr lang="en-US" sz="3600" dirty="0">
              <a:solidFill>
                <a:schemeClr val="accent2">
                  <a:lumMod val="60000"/>
                  <a:lumOff val="40000"/>
                </a:schemeClr>
              </a:solidFill>
            </a:endParaRPr>
          </a:p>
        </p:txBody>
      </p:sp>
      <p:sp>
        <p:nvSpPr>
          <p:cNvPr id="40" name="Oval 39"/>
          <p:cNvSpPr/>
          <p:nvPr/>
        </p:nvSpPr>
        <p:spPr>
          <a:xfrm>
            <a:off x="12222480" y="721869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Multiple Language Support</a:t>
            </a:r>
            <a:endParaRPr lang="en-US" sz="3600" dirty="0">
              <a:solidFill>
                <a:schemeClr val="accent2">
                  <a:lumMod val="60000"/>
                  <a:lumOff val="40000"/>
                </a:schemeClr>
              </a:solidFill>
            </a:endParaRPr>
          </a:p>
        </p:txBody>
      </p:sp>
      <p:pic>
        <p:nvPicPr>
          <p:cNvPr id="41" name="Picture 3"/>
          <p:cNvPicPr>
            <a:picLocks noChangeAspect="1"/>
          </p:cNvPicPr>
          <p:nvPr/>
        </p:nvPicPr>
        <p:blipFill>
          <a:blip r:embed="rId2"/>
          <a:srcRect/>
          <a:stretch>
            <a:fillRect/>
          </a:stretch>
        </p:blipFill>
        <p:spPr>
          <a:xfrm>
            <a:off x="-52488" y="8339884"/>
            <a:ext cx="1942248" cy="1947116"/>
          </a:xfrm>
          <a:prstGeom prst="rect">
            <a:avLst/>
          </a:prstGeom>
        </p:spPr>
      </p:pic>
      <p:pic>
        <p:nvPicPr>
          <p:cNvPr id="42" name="Picture 8"/>
          <p:cNvPicPr>
            <a:picLocks noChangeAspect="1"/>
          </p:cNvPicPr>
          <p:nvPr/>
        </p:nvPicPr>
        <p:blipFill>
          <a:blip r:embed="rId3"/>
          <a:srcRect/>
          <a:stretch>
            <a:fillRect/>
          </a:stretch>
        </p:blipFill>
        <p:spPr>
          <a:xfrm>
            <a:off x="7162800" y="7442415"/>
            <a:ext cx="4890732" cy="3985946"/>
          </a:xfrm>
          <a:prstGeom prst="rect">
            <a:avLst/>
          </a:prstGeom>
        </p:spPr>
      </p:pic>
      <p:pic>
        <p:nvPicPr>
          <p:cNvPr id="43" name="Picture 10"/>
          <p:cNvPicPr>
            <a:picLocks noChangeAspect="1"/>
          </p:cNvPicPr>
          <p:nvPr/>
        </p:nvPicPr>
        <p:blipFill>
          <a:blip r:embed="rId4"/>
          <a:srcRect/>
          <a:stretch>
            <a:fillRect/>
          </a:stretch>
        </p:blipFill>
        <p:spPr>
          <a:xfrm>
            <a:off x="15240000" y="0"/>
            <a:ext cx="2585720" cy="2718234"/>
          </a:xfrm>
          <a:prstGeom prst="rect">
            <a:avLst/>
          </a:prstGeom>
        </p:spPr>
      </p:pic>
      <p:pic>
        <p:nvPicPr>
          <p:cNvPr id="44" name="Picture 13"/>
          <p:cNvPicPr>
            <a:picLocks noChangeAspect="1"/>
          </p:cNvPicPr>
          <p:nvPr/>
        </p:nvPicPr>
        <p:blipFill>
          <a:blip r:embed="rId5"/>
          <a:srcRect/>
          <a:stretch>
            <a:fillRect/>
          </a:stretch>
        </p:blipFill>
        <p:spPr>
          <a:xfrm>
            <a:off x="366562" y="311450"/>
            <a:ext cx="3076875" cy="2488422"/>
          </a:xfrm>
          <a:prstGeom prst="rect">
            <a:avLst/>
          </a:prstGeom>
        </p:spPr>
      </p:pic>
      <p:pic>
        <p:nvPicPr>
          <p:cNvPr id="57" name="Picture 6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003072" y="600212"/>
            <a:ext cx="1290255" cy="1043934"/>
          </a:xfrm>
          <a:prstGeom prst="rect">
            <a:avLst/>
          </a:prstGeom>
        </p:spPr>
      </p:pic>
      <p:pic>
        <p:nvPicPr>
          <p:cNvPr id="58" name="Picture 6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28363" y="600212"/>
            <a:ext cx="1290255" cy="1043934"/>
          </a:xfrm>
          <a:prstGeom prst="rect">
            <a:avLst/>
          </a:prstGeom>
        </p:spPr>
      </p:pic>
      <p:sp>
        <p:nvSpPr>
          <p:cNvPr id="15" name="Flowchart: Connector 14"/>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11</a:t>
            </a:r>
          </a:p>
        </p:txBody>
      </p:sp>
    </p:spTree>
    <p:extLst>
      <p:ext uri="{BB962C8B-B14F-4D97-AF65-F5344CB8AC3E}">
        <p14:creationId xmlns:p14="http://schemas.microsoft.com/office/powerpoint/2010/main" val="13227502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schemeClr val="accent6">
                <a:shade val="45000"/>
                <a:satMod val="135000"/>
              </a:schemeClr>
              <a:prstClr val="white"/>
            </a:duotone>
          </a:blip>
          <a:srcRect/>
          <a:stretch>
            <a:fillRect/>
          </a:stretch>
        </p:blipFill>
        <p:spPr>
          <a:xfrm>
            <a:off x="3754163" y="1701307"/>
            <a:ext cx="12456415" cy="7782812"/>
          </a:xfrm>
          <a:prstGeom prst="rect">
            <a:avLst/>
          </a:prstGeom>
          <a:solidFill>
            <a:schemeClr val="accent5">
              <a:lumMod val="40000"/>
              <a:lumOff val="60000"/>
            </a:schemeClr>
          </a:solidFill>
        </p:spPr>
      </p:pic>
      <p:pic>
        <p:nvPicPr>
          <p:cNvPr id="10" name="Picture 1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0700">
            <a:off x="16278373" y="5073553"/>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13101906" y="-1021578"/>
            <a:ext cx="4650025" cy="3789770"/>
          </a:xfrm>
          <a:prstGeom prst="rect">
            <a:avLst/>
          </a:prstGeom>
        </p:spPr>
      </p:pic>
      <p:pic>
        <p:nvPicPr>
          <p:cNvPr id="12" name="Picture 12"/>
          <p:cNvPicPr>
            <a:picLocks noChangeAspect="1"/>
          </p:cNvPicPr>
          <p:nvPr/>
        </p:nvPicPr>
        <p:blipFill>
          <a:blip r:embed="rId6"/>
          <a:srcRect/>
          <a:stretch>
            <a:fillRect/>
          </a:stretch>
        </p:blipFill>
        <p:spPr>
          <a:xfrm>
            <a:off x="15824491" y="7808984"/>
            <a:ext cx="3341894" cy="3350270"/>
          </a:xfrm>
          <a:prstGeom prst="rect">
            <a:avLst/>
          </a:prstGeom>
        </p:spPr>
      </p:pic>
      <p:pic>
        <p:nvPicPr>
          <p:cNvPr id="20" name="Picture 20"/>
          <p:cNvPicPr>
            <a:picLocks noChangeAspect="1"/>
          </p:cNvPicPr>
          <p:nvPr/>
        </p:nvPicPr>
        <p:blipFill>
          <a:blip r:embed="rId7"/>
          <a:srcRect/>
          <a:stretch>
            <a:fillRect/>
          </a:stretch>
        </p:blipFill>
        <p:spPr>
          <a:xfrm>
            <a:off x="7924800" y="7684851"/>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5"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969045" y="3906084"/>
            <a:ext cx="4000218" cy="4174801"/>
          </a:xfrm>
          <a:prstGeom prst="rect">
            <a:avLst/>
          </a:prstGeom>
        </p:spPr>
      </p:pic>
      <p:pic>
        <p:nvPicPr>
          <p:cNvPr id="29" name="Picture 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40492" flipH="1">
            <a:off x="829321" y="2031284"/>
            <a:ext cx="2765123" cy="1061360"/>
          </a:xfrm>
          <a:prstGeom prst="rect">
            <a:avLst/>
          </a:prstGeom>
        </p:spPr>
      </p:pic>
      <p:pic>
        <p:nvPicPr>
          <p:cNvPr id="30" name="Picture 2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914044" y="2528275"/>
            <a:ext cx="851375" cy="1866365"/>
          </a:xfrm>
          <a:prstGeom prst="rect">
            <a:avLst/>
          </a:prstGeom>
        </p:spPr>
      </p:pic>
      <p:pic>
        <p:nvPicPr>
          <p:cNvPr id="31" name="Picture 3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87219" y="6677195"/>
            <a:ext cx="1437328" cy="3226654"/>
          </a:xfrm>
          <a:prstGeom prst="rect">
            <a:avLst/>
          </a:prstGeom>
        </p:spPr>
      </p:pic>
      <p:pic>
        <p:nvPicPr>
          <p:cNvPr id="33" name="Picture 3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271263" y="8166510"/>
            <a:ext cx="2348499" cy="2771834"/>
          </a:xfrm>
          <a:prstGeom prst="rect">
            <a:avLst/>
          </a:prstGeom>
        </p:spPr>
      </p:pic>
      <p:pic>
        <p:nvPicPr>
          <p:cNvPr id="34" name="Picture 33"/>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74527" y="3158294"/>
            <a:ext cx="2368213" cy="1838595"/>
          </a:xfrm>
          <a:prstGeom prst="rect">
            <a:avLst/>
          </a:prstGeom>
        </p:spPr>
      </p:pic>
      <p:pic>
        <p:nvPicPr>
          <p:cNvPr id="35" name="Picture 7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284068" y="8290522"/>
            <a:ext cx="1065378" cy="1040196"/>
          </a:xfrm>
          <a:prstGeom prst="rect">
            <a:avLst/>
          </a:prstGeom>
        </p:spPr>
      </p:pic>
      <p:pic>
        <p:nvPicPr>
          <p:cNvPr id="40" name="Picture 7"/>
          <p:cNvPicPr>
            <a:picLocks noChangeAspect="1"/>
          </p:cNvPicPr>
          <p:nvPr/>
        </p:nvPicPr>
        <p:blipFill>
          <a:blip r:embed="rId20"/>
          <a:srcRect/>
          <a:stretch>
            <a:fillRect/>
          </a:stretch>
        </p:blipFill>
        <p:spPr>
          <a:xfrm rot="2212509">
            <a:off x="2115260" y="131750"/>
            <a:ext cx="2062534" cy="2062534"/>
          </a:xfrm>
          <a:prstGeom prst="rect">
            <a:avLst/>
          </a:prstGeom>
        </p:spPr>
      </p:pic>
      <p:sp>
        <p:nvSpPr>
          <p:cNvPr id="4" name="Rectangle 3"/>
          <p:cNvSpPr/>
          <p:nvPr/>
        </p:nvSpPr>
        <p:spPr>
          <a:xfrm>
            <a:off x="4590320" y="3892981"/>
            <a:ext cx="11282640" cy="2708434"/>
          </a:xfrm>
          <a:prstGeom prst="rect">
            <a:avLst/>
          </a:prstGeom>
        </p:spPr>
        <p:txBody>
          <a:bodyPr wrap="none">
            <a:spAutoFit/>
          </a:bodyPr>
          <a:lstStyle/>
          <a:p>
            <a:pPr algn="ctr">
              <a:lnSpc>
                <a:spcPts val="10199"/>
              </a:lnSpc>
            </a:pPr>
            <a:r>
              <a:rPr lang="en-US" sz="9600" b="1" dirty="0">
                <a:latin typeface="Arial Rounded MT Bold" panose="020F0704030504030204" pitchFamily="34" charset="0"/>
              </a:rPr>
              <a:t>P</a:t>
            </a:r>
            <a:r>
              <a:rPr lang="en-US" sz="5400" dirty="0">
                <a:solidFill>
                  <a:schemeClr val="bg1"/>
                </a:solidFill>
                <a:latin typeface="Arial Rounded MT Bold" panose="020F0704030504030204" pitchFamily="34" charset="0"/>
              </a:rPr>
              <a:t>roject</a:t>
            </a:r>
          </a:p>
          <a:p>
            <a:pPr algn="ctr">
              <a:lnSpc>
                <a:spcPts val="10199"/>
              </a:lnSpc>
            </a:pPr>
            <a:r>
              <a:rPr lang="en-US" sz="5400" dirty="0">
                <a:solidFill>
                  <a:schemeClr val="bg1"/>
                </a:solidFill>
                <a:latin typeface="Arial Rounded MT Bold" panose="020F0704030504030204" pitchFamily="34" charset="0"/>
              </a:rPr>
              <a:t> </a:t>
            </a:r>
            <a:r>
              <a:rPr lang="en-US" sz="9600" b="1" dirty="0">
                <a:latin typeface="Arial Rounded MT Bold" panose="020F0704030504030204" pitchFamily="34" charset="0"/>
              </a:rPr>
              <a:t>F</a:t>
            </a:r>
            <a:r>
              <a:rPr lang="en-US" sz="5400" dirty="0">
                <a:solidFill>
                  <a:schemeClr val="bg1"/>
                </a:solidFill>
                <a:latin typeface="Arial Rounded MT Bold" panose="020F0704030504030204" pitchFamily="34" charset="0"/>
              </a:rPr>
              <a:t>unctionality &amp; </a:t>
            </a:r>
            <a:r>
              <a:rPr lang="en-US" sz="9600" b="1" dirty="0">
                <a:latin typeface="Arial Rounded MT Bold" panose="020F0704030504030204" pitchFamily="34" charset="0"/>
              </a:rPr>
              <a:t>I</a:t>
            </a:r>
            <a:r>
              <a:rPr lang="en-US" sz="5400" dirty="0">
                <a:solidFill>
                  <a:schemeClr val="bg1"/>
                </a:solidFill>
                <a:latin typeface="Arial Rounded MT Bold" panose="020F0704030504030204" pitchFamily="34" charset="0"/>
              </a:rPr>
              <a:t>mplementation</a:t>
            </a:r>
          </a:p>
        </p:txBody>
      </p:sp>
      <p:sp>
        <p:nvSpPr>
          <p:cNvPr id="18" name="Flowchart: Connector 17"/>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12</a:t>
            </a:r>
          </a:p>
        </p:txBody>
      </p:sp>
      <p:pic>
        <p:nvPicPr>
          <p:cNvPr id="19" name="Picture 18">
            <a:extLst>
              <a:ext uri="{FF2B5EF4-FFF2-40B4-BE49-F238E27FC236}">
                <a16:creationId xmlns:a16="http://schemas.microsoft.com/office/drawing/2014/main" id="{0E78287A-A344-49E6-B518-3B2F963B0E40}"/>
              </a:ext>
            </a:extLst>
          </p:cNvPr>
          <p:cNvPicPr/>
          <p:nvPr/>
        </p:nvPicPr>
        <p:blipFill>
          <a:blip r:embed="rId21"/>
          <a:stretch>
            <a:fillRect/>
          </a:stretch>
        </p:blipFill>
        <p:spPr>
          <a:xfrm>
            <a:off x="8338037" y="104445"/>
            <a:ext cx="3288665" cy="2705100"/>
          </a:xfrm>
          <a:prstGeom prst="rect">
            <a:avLst/>
          </a:prstGeom>
        </p:spPr>
      </p:pic>
    </p:spTree>
    <p:extLst>
      <p:ext uri="{BB962C8B-B14F-4D97-AF65-F5344CB8AC3E}">
        <p14:creationId xmlns:p14="http://schemas.microsoft.com/office/powerpoint/2010/main" val="380535724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01622" y="255687"/>
            <a:ext cx="3662625" cy="5642699"/>
          </a:xfrm>
          <a:prstGeom prst="rect">
            <a:avLst/>
          </a:prstGeom>
        </p:spPr>
      </p:pic>
      <p:sp>
        <p:nvSpPr>
          <p:cNvPr id="7" name="Rectangle 6"/>
          <p:cNvSpPr/>
          <p:nvPr/>
        </p:nvSpPr>
        <p:spPr>
          <a:xfrm>
            <a:off x="4257327" y="29606"/>
            <a:ext cx="9153468" cy="1196481"/>
          </a:xfrm>
          <a:prstGeom prst="rect">
            <a:avLst/>
          </a:prstGeom>
        </p:spPr>
        <p:txBody>
          <a:bodyPr wrap="none">
            <a:spAutoFit/>
          </a:bodyPr>
          <a:lstStyle/>
          <a:p>
            <a:pPr algn="ctr">
              <a:lnSpc>
                <a:spcPts val="10199"/>
              </a:lnSpc>
            </a:pPr>
            <a:r>
              <a:rPr lang="en-US" sz="4000" dirty="0">
                <a:solidFill>
                  <a:schemeClr val="accent4">
                    <a:lumMod val="20000"/>
                    <a:lumOff val="80000"/>
                  </a:schemeClr>
                </a:solidFill>
                <a:latin typeface="Nourd Bold Bold"/>
              </a:rPr>
              <a:t>Functionality &amp; Implementation</a:t>
            </a:r>
          </a:p>
        </p:txBody>
      </p:sp>
      <p:pic>
        <p:nvPicPr>
          <p:cNvPr id="8"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8072" y="285219"/>
            <a:ext cx="727076" cy="954396"/>
          </a:xfrm>
          <a:prstGeom prst="rect">
            <a:avLst/>
          </a:prstGeom>
        </p:spPr>
      </p:pic>
      <p:pic>
        <p:nvPicPr>
          <p:cNvPr id="10"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987587" y="6245587"/>
            <a:ext cx="2233613" cy="1831562"/>
          </a:xfrm>
          <a:prstGeom prst="rect">
            <a:avLst/>
          </a:prstGeom>
        </p:spPr>
      </p:pic>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13</a:t>
            </a:r>
          </a:p>
        </p:txBody>
      </p:sp>
      <p:sp>
        <p:nvSpPr>
          <p:cNvPr id="14" name="TextBox 13">
            <a:extLst>
              <a:ext uri="{FF2B5EF4-FFF2-40B4-BE49-F238E27FC236}">
                <a16:creationId xmlns:a16="http://schemas.microsoft.com/office/drawing/2014/main" id="{3EDB371E-A116-4332-B182-0B90631BBE63}"/>
              </a:ext>
            </a:extLst>
          </p:cNvPr>
          <p:cNvSpPr txBox="1"/>
          <p:nvPr/>
        </p:nvSpPr>
        <p:spPr>
          <a:xfrm>
            <a:off x="890415" y="1269147"/>
            <a:ext cx="15416385" cy="9017853"/>
          </a:xfrm>
          <a:prstGeom prst="rect">
            <a:avLst/>
          </a:prstGeom>
          <a:noFill/>
        </p:spPr>
        <p:txBody>
          <a:bodyPr wrap="square">
            <a:spAutoFit/>
          </a:bodyPr>
          <a:lstStyle/>
          <a:p>
            <a:endParaRPr lang="en-US" sz="2800" dirty="0">
              <a:solidFill>
                <a:schemeClr val="accent6">
                  <a:lumMod val="60000"/>
                  <a:lumOff val="40000"/>
                </a:schemeClr>
              </a:solidFill>
            </a:endParaRPr>
          </a:p>
          <a:p>
            <a:pPr marL="457200" indent="-457200">
              <a:buFont typeface="Wingdings" panose="05000000000000000000" pitchFamily="2" charset="2"/>
              <a:buChar char="v"/>
            </a:pPr>
            <a:r>
              <a:rPr lang="en-PK" sz="3200" b="1" dirty="0">
                <a:solidFill>
                  <a:schemeClr val="accent6">
                    <a:lumMod val="60000"/>
                    <a:lumOff val="40000"/>
                  </a:schemeClr>
                </a:solidFill>
                <a:latin typeface="Segoe UI" panose="020B0502040204020203" pitchFamily="34" charset="0"/>
                <a:cs typeface="Segoe UI" panose="020B0502040204020203" pitchFamily="34" charset="0"/>
              </a:rPr>
              <a:t>Splash Window (MainWindow.java):</a:t>
            </a:r>
          </a:p>
          <a:p>
            <a:pPr marL="457200" indent="-457200">
              <a:buFont typeface="Arial" panose="020B0604020202020204" pitchFamily="34" charset="0"/>
              <a:buChar char="•"/>
            </a:pPr>
            <a:r>
              <a:rPr lang="en-PK" sz="2800" dirty="0">
                <a:solidFill>
                  <a:schemeClr val="accent6">
                    <a:lumMod val="60000"/>
                    <a:lumOff val="40000"/>
                  </a:schemeClr>
                </a:solidFill>
              </a:rPr>
              <a:t>Displays project name, description, and developer name.</a:t>
            </a:r>
          </a:p>
          <a:p>
            <a:pPr marL="457200" indent="-457200">
              <a:buFont typeface="Arial" panose="020B0604020202020204" pitchFamily="34" charset="0"/>
              <a:buChar char="•"/>
            </a:pPr>
            <a:r>
              <a:rPr lang="en-PK" sz="2800" dirty="0">
                <a:solidFill>
                  <a:schemeClr val="accent6">
                    <a:lumMod val="60000"/>
                    <a:lumOff val="40000"/>
                  </a:schemeClr>
                </a:solidFill>
              </a:rPr>
              <a:t>Implemented using Java Swing components.</a:t>
            </a:r>
            <a:endParaRPr lang="en-US" sz="2800" dirty="0">
              <a:solidFill>
                <a:schemeClr val="accent6">
                  <a:lumMod val="60000"/>
                  <a:lumOff val="40000"/>
                </a:schemeClr>
              </a:solidFill>
            </a:endParaRPr>
          </a:p>
          <a:p>
            <a:endParaRPr lang="en-PK" sz="2800" dirty="0">
              <a:solidFill>
                <a:schemeClr val="accent6">
                  <a:lumMod val="60000"/>
                  <a:lumOff val="40000"/>
                </a:schemeClr>
              </a:solidFill>
            </a:endParaRPr>
          </a:p>
          <a:p>
            <a:pPr marL="457200" indent="-457200">
              <a:buFont typeface="Wingdings" panose="05000000000000000000" pitchFamily="2" charset="2"/>
              <a:buChar char="v"/>
            </a:pPr>
            <a:r>
              <a:rPr lang="en-PK" sz="3200" b="1" dirty="0">
                <a:solidFill>
                  <a:schemeClr val="accent6">
                    <a:lumMod val="60000"/>
                    <a:lumOff val="40000"/>
                  </a:schemeClr>
                </a:solidFill>
                <a:latin typeface="Segoe UI" panose="020B0502040204020203" pitchFamily="34" charset="0"/>
                <a:cs typeface="Segoe UI" panose="020B0502040204020203" pitchFamily="34" charset="0"/>
              </a:rPr>
              <a:t>User Authentication (Login.java, dbConnectivity.java):</a:t>
            </a:r>
          </a:p>
          <a:p>
            <a:pPr marL="457200" indent="-457200">
              <a:buFont typeface="Arial" panose="020B0604020202020204" pitchFamily="34" charset="0"/>
              <a:buChar char="•"/>
            </a:pPr>
            <a:r>
              <a:rPr lang="en-PK" sz="2800" dirty="0">
                <a:solidFill>
                  <a:schemeClr val="accent6">
                    <a:lumMod val="60000"/>
                    <a:lumOff val="40000"/>
                  </a:schemeClr>
                </a:solidFill>
              </a:rPr>
              <a:t>Allows users to log in with credentials stored in a MySQL database.</a:t>
            </a:r>
          </a:p>
          <a:p>
            <a:pPr marL="457200" indent="-457200">
              <a:buFont typeface="Arial" panose="020B0604020202020204" pitchFamily="34" charset="0"/>
              <a:buChar char="•"/>
            </a:pPr>
            <a:r>
              <a:rPr lang="en-PK" sz="2800" dirty="0">
                <a:solidFill>
                  <a:schemeClr val="accent6">
                    <a:lumMod val="60000"/>
                    <a:lumOff val="40000"/>
                  </a:schemeClr>
                </a:solidFill>
              </a:rPr>
              <a:t>Login.java: Manages login interface.</a:t>
            </a:r>
          </a:p>
          <a:p>
            <a:pPr marL="457200" indent="-457200">
              <a:buFont typeface="Arial" panose="020B0604020202020204" pitchFamily="34" charset="0"/>
              <a:buChar char="•"/>
            </a:pPr>
            <a:r>
              <a:rPr lang="en-PK" sz="2800" dirty="0">
                <a:solidFill>
                  <a:schemeClr val="accent6">
                    <a:lumMod val="60000"/>
                    <a:lumOff val="40000"/>
                  </a:schemeClr>
                </a:solidFill>
              </a:rPr>
              <a:t>dbConnectivity: Establishes JDBC connection for authentication.</a:t>
            </a:r>
            <a:endParaRPr lang="en-US" sz="2800" dirty="0">
              <a:solidFill>
                <a:schemeClr val="accent6">
                  <a:lumMod val="60000"/>
                  <a:lumOff val="40000"/>
                </a:schemeClr>
              </a:solidFill>
            </a:endParaRPr>
          </a:p>
          <a:p>
            <a:endParaRPr lang="en-PK" sz="2800" dirty="0">
              <a:solidFill>
                <a:schemeClr val="accent6">
                  <a:lumMod val="60000"/>
                  <a:lumOff val="40000"/>
                </a:schemeClr>
              </a:solidFill>
            </a:endParaRPr>
          </a:p>
          <a:p>
            <a:pPr marL="457200" indent="-457200">
              <a:buFont typeface="Wingdings" panose="05000000000000000000" pitchFamily="2" charset="2"/>
              <a:buChar char="v"/>
            </a:pPr>
            <a:r>
              <a:rPr lang="en-PK" sz="3200" b="1" dirty="0">
                <a:solidFill>
                  <a:schemeClr val="accent6">
                    <a:lumMod val="60000"/>
                    <a:lumOff val="40000"/>
                  </a:schemeClr>
                </a:solidFill>
                <a:latin typeface="Segoe UI" panose="020B0502040204020203" pitchFamily="34" charset="0"/>
                <a:cs typeface="Segoe UI" panose="020B0502040204020203" pitchFamily="34" charset="0"/>
              </a:rPr>
              <a:t>One-on-One Private Chatting (Server.java, Client.java):</a:t>
            </a:r>
          </a:p>
          <a:p>
            <a:pPr marL="457200" indent="-457200">
              <a:buFont typeface="Arial" panose="020B0604020202020204" pitchFamily="34" charset="0"/>
              <a:buChar char="•"/>
            </a:pPr>
            <a:r>
              <a:rPr lang="en-PK" sz="2800" dirty="0">
                <a:solidFill>
                  <a:schemeClr val="accent6">
                    <a:lumMod val="60000"/>
                    <a:lumOff val="40000"/>
                  </a:schemeClr>
                </a:solidFill>
              </a:rPr>
              <a:t>Enables private messaging between server and client.</a:t>
            </a:r>
          </a:p>
          <a:p>
            <a:pPr marL="457200" indent="-457200">
              <a:buFont typeface="Arial" panose="020B0604020202020204" pitchFamily="34" charset="0"/>
              <a:buChar char="•"/>
            </a:pPr>
            <a:r>
              <a:rPr lang="en-PK" sz="2800" dirty="0">
                <a:solidFill>
                  <a:schemeClr val="accent6">
                    <a:lumMod val="60000"/>
                    <a:lumOff val="40000"/>
                  </a:schemeClr>
                </a:solidFill>
              </a:rPr>
              <a:t>Server.java: Handles server-side communication.</a:t>
            </a:r>
          </a:p>
          <a:p>
            <a:pPr marL="457200" indent="-457200">
              <a:buFont typeface="Arial" panose="020B0604020202020204" pitchFamily="34" charset="0"/>
              <a:buChar char="•"/>
            </a:pPr>
            <a:r>
              <a:rPr lang="en-PK" sz="2800" dirty="0">
                <a:solidFill>
                  <a:schemeClr val="accent6">
                    <a:lumMod val="60000"/>
                    <a:lumOff val="40000"/>
                  </a:schemeClr>
                </a:solidFill>
              </a:rPr>
              <a:t>Client.java: Manages client-side communication.</a:t>
            </a:r>
            <a:endParaRPr lang="en-US" sz="2800" dirty="0">
              <a:solidFill>
                <a:schemeClr val="accent6">
                  <a:lumMod val="60000"/>
                  <a:lumOff val="40000"/>
                </a:schemeClr>
              </a:solidFill>
            </a:endParaRPr>
          </a:p>
          <a:p>
            <a:endParaRPr lang="en-PK" sz="2800" dirty="0">
              <a:solidFill>
                <a:schemeClr val="accent6">
                  <a:lumMod val="60000"/>
                  <a:lumOff val="40000"/>
                </a:schemeClr>
              </a:solidFill>
            </a:endParaRPr>
          </a:p>
          <a:p>
            <a:pPr marL="457200" indent="-457200">
              <a:buFont typeface="Wingdings" panose="05000000000000000000" pitchFamily="2" charset="2"/>
              <a:buChar char="v"/>
            </a:pPr>
            <a:r>
              <a:rPr lang="en-PK" sz="3200" b="1" dirty="0">
                <a:solidFill>
                  <a:schemeClr val="accent6">
                    <a:lumMod val="60000"/>
                    <a:lumOff val="40000"/>
                  </a:schemeClr>
                </a:solidFill>
                <a:latin typeface="Segoe UI" panose="020B0502040204020203" pitchFamily="34" charset="0"/>
                <a:cs typeface="Segoe UI" panose="020B0502040204020203" pitchFamily="34" charset="0"/>
              </a:rPr>
              <a:t>Group Chatting (ServerBroadcast.java, FirstUser.java, SecondUser.java, ThirdUser.java):</a:t>
            </a:r>
          </a:p>
          <a:p>
            <a:pPr marL="457200" indent="-457200">
              <a:buFont typeface="Arial" panose="020B0604020202020204" pitchFamily="34" charset="0"/>
              <a:buChar char="•"/>
            </a:pPr>
            <a:r>
              <a:rPr lang="en-PK" sz="2800" dirty="0">
                <a:solidFill>
                  <a:schemeClr val="accent6">
                    <a:lumMod val="60000"/>
                    <a:lumOff val="40000"/>
                  </a:schemeClr>
                </a:solidFill>
              </a:rPr>
              <a:t>Facilitates group messaging with broadcast functionality.</a:t>
            </a:r>
          </a:p>
          <a:p>
            <a:pPr marL="457200" indent="-457200">
              <a:buFont typeface="Arial" panose="020B0604020202020204" pitchFamily="34" charset="0"/>
              <a:buChar char="•"/>
            </a:pPr>
            <a:r>
              <a:rPr lang="en-PK" sz="2800" dirty="0">
                <a:solidFill>
                  <a:schemeClr val="accent6">
                    <a:lumMod val="60000"/>
                    <a:lumOff val="40000"/>
                  </a:schemeClr>
                </a:solidFill>
              </a:rPr>
              <a:t>ServerBroadcast.java: Broadcasts messages to all clients.</a:t>
            </a:r>
          </a:p>
          <a:p>
            <a:pPr marL="457200" indent="-457200">
              <a:buFont typeface="Arial" panose="020B0604020202020204" pitchFamily="34" charset="0"/>
              <a:buChar char="•"/>
            </a:pPr>
            <a:r>
              <a:rPr lang="en-PK" sz="2800" dirty="0">
                <a:solidFill>
                  <a:schemeClr val="accent6">
                    <a:lumMod val="60000"/>
                    <a:lumOff val="40000"/>
                  </a:schemeClr>
                </a:solidFill>
              </a:rPr>
              <a:t>FirstUser.java, SecondUser.java, ThirdUser.java: Individual client threads.</a:t>
            </a:r>
          </a:p>
        </p:txBody>
      </p:sp>
    </p:spTree>
    <p:extLst>
      <p:ext uri="{BB962C8B-B14F-4D97-AF65-F5344CB8AC3E}">
        <p14:creationId xmlns:p14="http://schemas.microsoft.com/office/powerpoint/2010/main" val="3843226287"/>
      </p:ext>
    </p:extLst>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01622" y="255687"/>
            <a:ext cx="3662625" cy="5642699"/>
          </a:xfrm>
          <a:prstGeom prst="rect">
            <a:avLst/>
          </a:prstGeom>
        </p:spPr>
      </p:pic>
      <p:sp>
        <p:nvSpPr>
          <p:cNvPr id="7" name="Rectangle 6"/>
          <p:cNvSpPr/>
          <p:nvPr/>
        </p:nvSpPr>
        <p:spPr>
          <a:xfrm>
            <a:off x="4180299" y="419100"/>
            <a:ext cx="9153468" cy="1196481"/>
          </a:xfrm>
          <a:prstGeom prst="rect">
            <a:avLst/>
          </a:prstGeom>
        </p:spPr>
        <p:txBody>
          <a:bodyPr wrap="none">
            <a:spAutoFit/>
          </a:bodyPr>
          <a:lstStyle/>
          <a:p>
            <a:pPr algn="ctr">
              <a:lnSpc>
                <a:spcPts val="10199"/>
              </a:lnSpc>
            </a:pPr>
            <a:r>
              <a:rPr lang="en-US" sz="4000" dirty="0">
                <a:solidFill>
                  <a:schemeClr val="accent4">
                    <a:lumMod val="20000"/>
                    <a:lumOff val="80000"/>
                  </a:schemeClr>
                </a:solidFill>
                <a:latin typeface="Nourd Bold Bold"/>
              </a:rPr>
              <a:t>Functionality &amp; Implementation</a:t>
            </a:r>
          </a:p>
        </p:txBody>
      </p:sp>
      <p:pic>
        <p:nvPicPr>
          <p:cNvPr id="8"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893" y="627847"/>
            <a:ext cx="727076" cy="954396"/>
          </a:xfrm>
          <a:prstGeom prst="rect">
            <a:avLst/>
          </a:prstGeom>
        </p:spPr>
      </p:pic>
      <p:pic>
        <p:nvPicPr>
          <p:cNvPr id="10"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987587" y="6245587"/>
            <a:ext cx="3184559" cy="2611338"/>
          </a:xfrm>
          <a:prstGeom prst="rect">
            <a:avLst/>
          </a:prstGeom>
        </p:spPr>
      </p:pic>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14</a:t>
            </a:r>
          </a:p>
        </p:txBody>
      </p:sp>
      <p:sp>
        <p:nvSpPr>
          <p:cNvPr id="14" name="TextBox 13">
            <a:extLst>
              <a:ext uri="{FF2B5EF4-FFF2-40B4-BE49-F238E27FC236}">
                <a16:creationId xmlns:a16="http://schemas.microsoft.com/office/drawing/2014/main" id="{3EDB371E-A116-4332-B182-0B90631BBE63}"/>
              </a:ext>
            </a:extLst>
          </p:cNvPr>
          <p:cNvSpPr txBox="1"/>
          <p:nvPr/>
        </p:nvSpPr>
        <p:spPr>
          <a:xfrm>
            <a:off x="789047" y="1706760"/>
            <a:ext cx="16889353" cy="6370975"/>
          </a:xfrm>
          <a:prstGeom prst="rect">
            <a:avLst/>
          </a:prstGeom>
          <a:noFill/>
        </p:spPr>
        <p:txBody>
          <a:bodyPr wrap="square">
            <a:spAutoFit/>
          </a:bodyPr>
          <a:lstStyle/>
          <a:p>
            <a:endParaRPr lang="en-US" sz="2800" dirty="0">
              <a:solidFill>
                <a:schemeClr val="accent6">
                  <a:lumMod val="60000"/>
                  <a:lumOff val="40000"/>
                </a:schemeClr>
              </a:solidFill>
            </a:endParaRPr>
          </a:p>
          <a:p>
            <a:pPr marL="457200" indent="-457200">
              <a:buFont typeface="Wingdings" panose="05000000000000000000" pitchFamily="2" charset="2"/>
              <a:buChar char="v"/>
            </a:pPr>
            <a:r>
              <a:rPr lang="en-US" sz="3200" b="1" dirty="0">
                <a:solidFill>
                  <a:schemeClr val="accent6">
                    <a:lumMod val="60000"/>
                    <a:lumOff val="40000"/>
                  </a:schemeClr>
                </a:solidFill>
              </a:rPr>
              <a:t>Multithreading for Group Chatting:</a:t>
            </a: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Utilizes multithreading for efficient concurrent messaging.</a:t>
            </a:r>
          </a:p>
          <a:p>
            <a:pPr marL="457200" indent="-457200">
              <a:buFont typeface="Arial" panose="020B0604020202020204" pitchFamily="34" charset="0"/>
              <a:buChar char="•"/>
            </a:pPr>
            <a:r>
              <a:rPr lang="en-US" sz="2800" dirty="0">
                <a:solidFill>
                  <a:schemeClr val="accent6">
                    <a:lumMod val="60000"/>
                    <a:lumOff val="40000"/>
                  </a:schemeClr>
                </a:solidFill>
              </a:rPr>
              <a:t>Implemented in ServerBroadcast.java, FirstUser.java, SecondUser.java, ThirdUser.java.</a:t>
            </a:r>
          </a:p>
          <a:p>
            <a:endParaRPr lang="en-US" sz="2800" dirty="0">
              <a:solidFill>
                <a:schemeClr val="accent6">
                  <a:lumMod val="60000"/>
                  <a:lumOff val="40000"/>
                </a:schemeClr>
              </a:solidFill>
            </a:endParaRPr>
          </a:p>
          <a:p>
            <a:pPr marL="457200" indent="-457200">
              <a:buFont typeface="Wingdings" panose="05000000000000000000" pitchFamily="2" charset="2"/>
              <a:buChar char="v"/>
            </a:pPr>
            <a:r>
              <a:rPr lang="en-US" sz="3200" b="1" dirty="0">
                <a:solidFill>
                  <a:schemeClr val="accent6">
                    <a:lumMod val="60000"/>
                    <a:lumOff val="40000"/>
                  </a:schemeClr>
                </a:solidFill>
              </a:rPr>
              <a:t>Socket Programming:</a:t>
            </a: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Enables real-time communication between server and clients.</a:t>
            </a:r>
          </a:p>
          <a:p>
            <a:endParaRPr lang="en-US" sz="2800" dirty="0">
              <a:solidFill>
                <a:schemeClr val="accent6">
                  <a:lumMod val="60000"/>
                  <a:lumOff val="40000"/>
                </a:schemeClr>
              </a:solidFill>
            </a:endParaRPr>
          </a:p>
          <a:p>
            <a:pPr marL="457200" indent="-457200">
              <a:buFont typeface="Wingdings" panose="05000000000000000000" pitchFamily="2" charset="2"/>
              <a:buChar char="v"/>
            </a:pPr>
            <a:r>
              <a:rPr lang="en-US" sz="3200" b="1" dirty="0">
                <a:solidFill>
                  <a:schemeClr val="accent6">
                    <a:lumMod val="60000"/>
                    <a:lumOff val="40000"/>
                  </a:schemeClr>
                </a:solidFill>
              </a:rPr>
              <a:t>MySQL Database Management:</a:t>
            </a: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Manages user credentials with MySQL Workbench.</a:t>
            </a:r>
          </a:p>
          <a:p>
            <a:pPr marL="457200" indent="-457200">
              <a:buFont typeface="Arial" panose="020B0604020202020204" pitchFamily="34" charset="0"/>
              <a:buChar char="•"/>
            </a:pPr>
            <a:r>
              <a:rPr lang="en-US" sz="2800" dirty="0">
                <a:solidFill>
                  <a:schemeClr val="accent6">
                    <a:lumMod val="60000"/>
                    <a:lumOff val="40000"/>
                  </a:schemeClr>
                </a:solidFill>
              </a:rPr>
              <a:t>JDBC connectivity for database interaction.</a:t>
            </a:r>
          </a:p>
          <a:p>
            <a:endParaRPr lang="en-US" sz="2800" dirty="0">
              <a:solidFill>
                <a:schemeClr val="accent6">
                  <a:lumMod val="60000"/>
                  <a:lumOff val="40000"/>
                </a:schemeClr>
              </a:solidFill>
            </a:endParaRPr>
          </a:p>
          <a:p>
            <a:pPr marL="457200" indent="-457200">
              <a:buFont typeface="Wingdings" panose="05000000000000000000" pitchFamily="2" charset="2"/>
              <a:buChar char="v"/>
            </a:pPr>
            <a:r>
              <a:rPr lang="en-US" sz="3200" b="1" dirty="0">
                <a:solidFill>
                  <a:schemeClr val="accent6">
                    <a:lumMod val="60000"/>
                    <a:lumOff val="40000"/>
                  </a:schemeClr>
                </a:solidFill>
              </a:rPr>
              <a:t>Graphical User Interface (GUI):</a:t>
            </a: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User-friendly interface using Java Swing and Java AWT.</a:t>
            </a:r>
            <a:endParaRPr lang="en-PK" sz="2800" dirty="0">
              <a:solidFill>
                <a:schemeClr val="accent6">
                  <a:lumMod val="60000"/>
                  <a:lumOff val="40000"/>
                </a:schemeClr>
              </a:solidFill>
            </a:endParaRPr>
          </a:p>
        </p:txBody>
      </p:sp>
    </p:spTree>
    <p:extLst>
      <p:ext uri="{BB962C8B-B14F-4D97-AF65-F5344CB8AC3E}">
        <p14:creationId xmlns:p14="http://schemas.microsoft.com/office/powerpoint/2010/main" val="18146580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1000" y="342900"/>
            <a:ext cx="2743199" cy="2285999"/>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914631" y="2039937"/>
              <a:ext cx="5166060" cy="6830128"/>
            </a:xfrm>
            <a:prstGeom prst="rect">
              <a:avLst/>
            </a:prstGeom>
          </p:spPr>
        </p:pic>
      </p:grpSp>
      <p:sp>
        <p:nvSpPr>
          <p:cNvPr id="10" name="Rectangle 9"/>
          <p:cNvSpPr/>
          <p:nvPr/>
        </p:nvSpPr>
        <p:spPr>
          <a:xfrm>
            <a:off x="7498582" y="876300"/>
            <a:ext cx="7816563" cy="1400383"/>
          </a:xfrm>
          <a:prstGeom prst="rect">
            <a:avLst/>
          </a:prstGeom>
        </p:spPr>
        <p:txBody>
          <a:bodyPr wrap="none">
            <a:spAutoFit/>
          </a:bodyPr>
          <a:lstStyle/>
          <a:p>
            <a:pPr algn="ctr">
              <a:lnSpc>
                <a:spcPts val="10199"/>
              </a:lnSpc>
            </a:pPr>
            <a:r>
              <a:rPr lang="en-US" sz="8800" b="1" dirty="0">
                <a:solidFill>
                  <a:schemeClr val="accent4">
                    <a:lumMod val="50000"/>
                  </a:schemeClr>
                </a:solidFill>
                <a:latin typeface="Nourd Bold Bold"/>
              </a:rPr>
              <a:t>M</a:t>
            </a:r>
            <a:r>
              <a:rPr lang="en-US" sz="4800" dirty="0">
                <a:solidFill>
                  <a:schemeClr val="accent4">
                    <a:lumMod val="50000"/>
                  </a:schemeClr>
                </a:solidFill>
                <a:latin typeface="Nourd Bold Bold"/>
              </a:rPr>
              <a:t>Y</a:t>
            </a:r>
            <a:r>
              <a:rPr lang="en-US" sz="8800" b="1" dirty="0">
                <a:solidFill>
                  <a:schemeClr val="accent4">
                    <a:lumMod val="50000"/>
                  </a:schemeClr>
                </a:solidFill>
                <a:latin typeface="Nourd Bold Bold"/>
              </a:rPr>
              <a:t>SQL</a:t>
            </a:r>
            <a:r>
              <a:rPr lang="en-US" sz="4800" dirty="0">
                <a:solidFill>
                  <a:schemeClr val="accent4">
                    <a:lumMod val="50000"/>
                  </a:schemeClr>
                </a:solidFill>
                <a:latin typeface="Nourd Bold Bold"/>
              </a:rPr>
              <a:t> </a:t>
            </a:r>
            <a:r>
              <a:rPr lang="en-US" sz="8800" b="1" dirty="0">
                <a:solidFill>
                  <a:schemeClr val="accent4">
                    <a:lumMod val="50000"/>
                  </a:schemeClr>
                </a:solidFill>
                <a:latin typeface="Nourd Bold Bold"/>
              </a:rPr>
              <a:t>S</a:t>
            </a:r>
            <a:r>
              <a:rPr lang="en-US" sz="4800" dirty="0">
                <a:solidFill>
                  <a:schemeClr val="accent4">
                    <a:lumMod val="50000"/>
                  </a:schemeClr>
                </a:solidFill>
                <a:latin typeface="Nourd Bold Bold"/>
              </a:rPr>
              <a:t>CHEMA </a:t>
            </a:r>
          </a:p>
        </p:txBody>
      </p:sp>
      <p:pic>
        <p:nvPicPr>
          <p:cNvPr id="11" name="Picture 10"/>
          <p:cNvPicPr>
            <a:picLocks noChangeAspect="1"/>
          </p:cNvPicPr>
          <p:nvPr/>
        </p:nvPicPr>
        <p:blipFill>
          <a:blip r:embed="rId8"/>
          <a:stretch>
            <a:fillRect/>
          </a:stretch>
        </p:blipFill>
        <p:spPr>
          <a:xfrm>
            <a:off x="147630" y="5616580"/>
            <a:ext cx="4943984" cy="4414733"/>
          </a:xfrm>
          <a:prstGeom prst="ellipse">
            <a:avLst/>
          </a:prstGeom>
          <a:ln>
            <a:noFill/>
          </a:ln>
          <a:effectLst>
            <a:softEdge rad="112500"/>
          </a:effectLst>
        </p:spPr>
      </p:pic>
      <p:sp>
        <p:nvSpPr>
          <p:cNvPr id="14" name="Flowchart: Connector 13"/>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15</a:t>
            </a:r>
          </a:p>
        </p:txBody>
      </p:sp>
      <p:pic>
        <p:nvPicPr>
          <p:cNvPr id="15" name="Picture 14">
            <a:extLst>
              <a:ext uri="{FF2B5EF4-FFF2-40B4-BE49-F238E27FC236}">
                <a16:creationId xmlns:a16="http://schemas.microsoft.com/office/drawing/2014/main" id="{E89439B4-FC76-4C64-A271-AE3E2E23350B}"/>
              </a:ext>
            </a:extLst>
          </p:cNvPr>
          <p:cNvPicPr/>
          <p:nvPr/>
        </p:nvPicPr>
        <p:blipFill rotWithShape="1">
          <a:blip r:embed="rId9"/>
          <a:srcRect b="16614"/>
          <a:stretch/>
        </p:blipFill>
        <p:spPr bwMode="auto">
          <a:xfrm>
            <a:off x="6553200" y="2444726"/>
            <a:ext cx="9966142" cy="500041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1402FFE9-F3A9-4309-9782-69DC2E71B090}"/>
              </a:ext>
            </a:extLst>
          </p:cNvPr>
          <p:cNvPicPr>
            <a:picLocks noChangeAspect="1"/>
          </p:cNvPicPr>
          <p:nvPr/>
        </p:nvPicPr>
        <p:blipFill>
          <a:blip r:embed="rId10"/>
          <a:stretch>
            <a:fillRect/>
          </a:stretch>
        </p:blipFill>
        <p:spPr>
          <a:xfrm>
            <a:off x="499996" y="3258886"/>
            <a:ext cx="5058699" cy="1884614"/>
          </a:xfrm>
          <a:prstGeom prst="rect">
            <a:avLst/>
          </a:prstGeom>
        </p:spPr>
      </p:pic>
      <p:sp>
        <p:nvSpPr>
          <p:cNvPr id="16" name="TextBox 15">
            <a:extLst>
              <a:ext uri="{FF2B5EF4-FFF2-40B4-BE49-F238E27FC236}">
                <a16:creationId xmlns:a16="http://schemas.microsoft.com/office/drawing/2014/main" id="{A3E1560D-4823-4637-AD44-36CCF56C4B2C}"/>
              </a:ext>
            </a:extLst>
          </p:cNvPr>
          <p:cNvSpPr txBox="1"/>
          <p:nvPr/>
        </p:nvSpPr>
        <p:spPr>
          <a:xfrm>
            <a:off x="5410200" y="7962900"/>
            <a:ext cx="11109142" cy="1569660"/>
          </a:xfrm>
          <a:prstGeom prst="rect">
            <a:avLst/>
          </a:prstGeom>
          <a:noFill/>
        </p:spPr>
        <p:txBody>
          <a:bodyPr wrap="square">
            <a:spAutoFit/>
          </a:bodyPr>
          <a:lstStyle/>
          <a:p>
            <a:r>
              <a:rPr lang="en-US" sz="2400" dirty="0">
                <a:solidFill>
                  <a:schemeClr val="accent2">
                    <a:lumMod val="50000"/>
                  </a:schemeClr>
                </a:solidFill>
                <a:latin typeface="Segoe UI" panose="020B0502040204020203" pitchFamily="34" charset="0"/>
                <a:cs typeface="Segoe UI" panose="020B0502040204020203" pitchFamily="34" charset="0"/>
              </a:rPr>
              <a:t>    </a:t>
            </a:r>
            <a:r>
              <a:rPr lang="en-PK" sz="2400" dirty="0">
                <a:solidFill>
                  <a:schemeClr val="accent2">
                    <a:lumMod val="50000"/>
                  </a:schemeClr>
                </a:solidFill>
                <a:latin typeface="Segoe UI" panose="020B0502040204020203" pitchFamily="34" charset="0"/>
                <a:cs typeface="Segoe UI" panose="020B0502040204020203" pitchFamily="34" charset="0"/>
              </a:rPr>
              <a:t>These SQL commands create a new database named </a:t>
            </a:r>
            <a:r>
              <a:rPr lang="en-PK" sz="2400" b="1" dirty="0">
                <a:solidFill>
                  <a:schemeClr val="accent2">
                    <a:lumMod val="50000"/>
                  </a:schemeClr>
                </a:solidFill>
                <a:latin typeface="Segoe UI" panose="020B0502040204020203" pitchFamily="34" charset="0"/>
                <a:cs typeface="Segoe UI" panose="020B0502040204020203" pitchFamily="34" charset="0"/>
              </a:rPr>
              <a:t>"</a:t>
            </a:r>
            <a:r>
              <a:rPr lang="en-PK" sz="2400" b="1" dirty="0" err="1">
                <a:solidFill>
                  <a:schemeClr val="accent2">
                    <a:lumMod val="50000"/>
                  </a:schemeClr>
                </a:solidFill>
                <a:latin typeface="Segoe UI" panose="020B0502040204020203" pitchFamily="34" charset="0"/>
                <a:cs typeface="Segoe UI" panose="020B0502040204020203" pitchFamily="34" charset="0"/>
              </a:rPr>
              <a:t>talkbuddyNetNexus</a:t>
            </a:r>
            <a:r>
              <a:rPr lang="en-PK" sz="2400" b="1" dirty="0">
                <a:solidFill>
                  <a:schemeClr val="accent2">
                    <a:lumMod val="50000"/>
                  </a:schemeClr>
                </a:solidFill>
                <a:latin typeface="Segoe UI" panose="020B0502040204020203" pitchFamily="34" charset="0"/>
                <a:cs typeface="Segoe UI" panose="020B0502040204020203" pitchFamily="34" charset="0"/>
              </a:rPr>
              <a:t>," </a:t>
            </a:r>
            <a:r>
              <a:rPr lang="en-PK" sz="2400" dirty="0">
                <a:solidFill>
                  <a:schemeClr val="accent2">
                    <a:lumMod val="50000"/>
                  </a:schemeClr>
                </a:solidFill>
                <a:latin typeface="Segoe UI" panose="020B0502040204020203" pitchFamily="34" charset="0"/>
                <a:cs typeface="Segoe UI" panose="020B0502040204020203" pitchFamily="34" charset="0"/>
              </a:rPr>
              <a:t>switch to that database for further operations, create a table named "login" with columns for username and password, and insert two sets of login credentials into the table: </a:t>
            </a:r>
            <a:r>
              <a:rPr lang="en-PK" sz="2400" i="1" dirty="0">
                <a:solidFill>
                  <a:schemeClr val="accent2">
                    <a:lumMod val="50000"/>
                  </a:schemeClr>
                </a:solidFill>
                <a:latin typeface="Segoe UI" panose="020B0502040204020203" pitchFamily="34" charset="0"/>
                <a:cs typeface="Segoe UI" panose="020B0502040204020203" pitchFamily="34" charset="0"/>
              </a:rPr>
              <a:t>('admin', '1122') </a:t>
            </a:r>
            <a:r>
              <a:rPr lang="en-PK" sz="2400" dirty="0">
                <a:solidFill>
                  <a:schemeClr val="accent2">
                    <a:lumMod val="50000"/>
                  </a:schemeClr>
                </a:solidFill>
                <a:latin typeface="Segoe UI" panose="020B0502040204020203" pitchFamily="34" charset="0"/>
                <a:cs typeface="Segoe UI" panose="020B0502040204020203" pitchFamily="34" charset="0"/>
              </a:rPr>
              <a:t>and </a:t>
            </a:r>
            <a:r>
              <a:rPr lang="en-PK" sz="2400" i="1" dirty="0">
                <a:solidFill>
                  <a:schemeClr val="accent2">
                    <a:lumMod val="50000"/>
                  </a:schemeClr>
                </a:solidFill>
                <a:latin typeface="Segoe UI" panose="020B0502040204020203" pitchFamily="34" charset="0"/>
                <a:cs typeface="Segoe UI" panose="020B0502040204020203" pitchFamily="34" charset="0"/>
              </a:rPr>
              <a:t>('</a:t>
            </a:r>
            <a:r>
              <a:rPr lang="en-PK" sz="2400" i="1" dirty="0" err="1">
                <a:solidFill>
                  <a:schemeClr val="accent2">
                    <a:lumMod val="50000"/>
                  </a:schemeClr>
                </a:solidFill>
                <a:latin typeface="Segoe UI" panose="020B0502040204020203" pitchFamily="34" charset="0"/>
                <a:cs typeface="Segoe UI" panose="020B0502040204020203" pitchFamily="34" charset="0"/>
              </a:rPr>
              <a:t>ahmad</a:t>
            </a:r>
            <a:r>
              <a:rPr lang="en-PK" sz="2400" i="1" dirty="0">
                <a:solidFill>
                  <a:schemeClr val="accent2">
                    <a:lumMod val="50000"/>
                  </a:schemeClr>
                </a:solidFill>
                <a:latin typeface="Segoe UI" panose="020B0502040204020203" pitchFamily="34" charset="0"/>
                <a:cs typeface="Segoe UI" panose="020B0502040204020203" pitchFamily="34" charset="0"/>
              </a:rPr>
              <a:t>', '1212').</a:t>
            </a:r>
          </a:p>
        </p:txBody>
      </p:sp>
      <p:pic>
        <p:nvPicPr>
          <p:cNvPr id="17" name="Picture 3">
            <a:extLst>
              <a:ext uri="{FF2B5EF4-FFF2-40B4-BE49-F238E27FC236}">
                <a16:creationId xmlns:a16="http://schemas.microsoft.com/office/drawing/2014/main" id="{BBFDC3B8-9D60-4E31-81F7-E3D09EE28EA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5125697" y="7934325"/>
            <a:ext cx="432998" cy="568374"/>
          </a:xfrm>
          <a:prstGeom prst="rect">
            <a:avLst/>
          </a:prstGeom>
        </p:spPr>
      </p:pic>
    </p:spTree>
    <p:extLst>
      <p:ext uri="{BB962C8B-B14F-4D97-AF65-F5344CB8AC3E}">
        <p14:creationId xmlns:p14="http://schemas.microsoft.com/office/powerpoint/2010/main" val="190532492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5830" t="22922" r="5612" b="7546"/>
          <a:stretch>
            <a:fillRect/>
          </a:stretch>
        </p:blipFill>
        <p:spPr>
          <a:xfrm>
            <a:off x="530361" y="1275070"/>
            <a:ext cx="9643626" cy="7571792"/>
          </a:xfrm>
          <a:prstGeom prst="rect">
            <a:avLst/>
          </a:prstGeom>
        </p:spPr>
      </p:pic>
      <p:pic>
        <p:nvPicPr>
          <p:cNvPr id="3" name="Picture 3"/>
          <p:cNvPicPr>
            <a:picLocks noChangeAspect="1"/>
          </p:cNvPicPr>
          <p:nvPr/>
        </p:nvPicPr>
        <p:blipFill>
          <a:blip r:embed="rId4"/>
          <a:srcRect l="3361" t="20697" b="4245"/>
          <a:stretch>
            <a:fillRect/>
          </a:stretch>
        </p:blipFill>
        <p:spPr>
          <a:xfrm>
            <a:off x="1582978" y="1232208"/>
            <a:ext cx="5948851" cy="812959"/>
          </a:xfrm>
          <a:prstGeom prst="rect">
            <a:avLst/>
          </a:prstGeom>
        </p:spPr>
      </p:pic>
      <p:pic>
        <p:nvPicPr>
          <p:cNvPr id="4" name="Picture 4"/>
          <p:cNvPicPr>
            <a:picLocks noChangeAspect="1"/>
          </p:cNvPicPr>
          <p:nvPr/>
        </p:nvPicPr>
        <p:blipFill>
          <a:blip r:embed="rId4"/>
          <a:srcRect l="3361" t="20697" b="4245"/>
          <a:stretch>
            <a:fillRect/>
          </a:stretch>
        </p:blipFill>
        <p:spPr>
          <a:xfrm>
            <a:off x="1505644" y="5915595"/>
            <a:ext cx="5948851" cy="812959"/>
          </a:xfrm>
          <a:prstGeom prst="rect">
            <a:avLst/>
          </a:prstGeom>
        </p:spPr>
      </p:pic>
      <p:pic>
        <p:nvPicPr>
          <p:cNvPr id="6" name="Picture 6"/>
          <p:cNvPicPr>
            <a:picLocks noChangeAspect="1"/>
          </p:cNvPicPr>
          <p:nvPr/>
        </p:nvPicPr>
        <p:blipFill>
          <a:blip r:embed="rId4"/>
          <a:srcRect l="3361" t="20697" b="4245"/>
          <a:stretch>
            <a:fillRect/>
          </a:stretch>
        </p:blipFill>
        <p:spPr>
          <a:xfrm>
            <a:off x="1552100" y="8889724"/>
            <a:ext cx="5948851" cy="812959"/>
          </a:xfrm>
          <a:prstGeom prst="rect">
            <a:avLst/>
          </a:prstGeom>
        </p:spPr>
      </p:pic>
      <p:sp>
        <p:nvSpPr>
          <p:cNvPr id="21" name="Freeform 21"/>
          <p:cNvSpPr/>
          <p:nvPr/>
        </p:nvSpPr>
        <p:spPr>
          <a:xfrm>
            <a:off x="10683853" y="1071066"/>
            <a:ext cx="5390383" cy="3257865"/>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chemeClr val="accent6">
              <a:lumMod val="60000"/>
              <a:lumOff val="40000"/>
            </a:schemeClr>
          </a:solidFill>
          <a:ln>
            <a:noFill/>
          </a:ln>
        </p:spPr>
        <p:txBody>
          <a:bodyPr/>
          <a:lstStyle/>
          <a:p>
            <a:pPr algn="ctr"/>
            <a:endParaRPr lang="en-US" sz="6000" dirty="0">
              <a:solidFill>
                <a:schemeClr val="accent2">
                  <a:lumMod val="50000"/>
                </a:schemeClr>
              </a:solidFill>
            </a:endParaRPr>
          </a:p>
        </p:txBody>
      </p:sp>
      <p:sp>
        <p:nvSpPr>
          <p:cNvPr id="25" name="TextBox 25"/>
          <p:cNvSpPr txBox="1"/>
          <p:nvPr/>
        </p:nvSpPr>
        <p:spPr>
          <a:xfrm>
            <a:off x="10415037" y="2117502"/>
            <a:ext cx="5790394" cy="1308050"/>
          </a:xfrm>
          <a:prstGeom prst="rect">
            <a:avLst/>
          </a:prstGeom>
        </p:spPr>
        <p:txBody>
          <a:bodyPr lIns="0" tIns="0" rIns="0" bIns="0" rtlCol="0" anchor="t">
            <a:spAutoFit/>
          </a:bodyPr>
          <a:lstStyle/>
          <a:p>
            <a:pPr algn="ctr">
              <a:lnSpc>
                <a:spcPts val="10199"/>
              </a:lnSpc>
            </a:pPr>
            <a:r>
              <a:rPr lang="en-US" sz="8499" dirty="0">
                <a:solidFill>
                  <a:schemeClr val="tx1">
                    <a:lumMod val="75000"/>
                    <a:lumOff val="25000"/>
                  </a:schemeClr>
                </a:solidFill>
                <a:latin typeface="Nourd Bold Bold"/>
              </a:rPr>
              <a:t>Classes</a:t>
            </a:r>
          </a:p>
        </p:txBody>
      </p:sp>
      <p:sp>
        <p:nvSpPr>
          <p:cNvPr id="20" name="Freeform 8"/>
          <p:cNvSpPr/>
          <p:nvPr/>
        </p:nvSpPr>
        <p:spPr>
          <a:xfrm>
            <a:off x="698794" y="3513389"/>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dbConnectivity.java</a:t>
            </a:r>
            <a:endParaRPr lang="en-US" sz="4800" dirty="0">
              <a:solidFill>
                <a:schemeClr val="accent6">
                  <a:lumMod val="60000"/>
                  <a:lumOff val="40000"/>
                </a:schemeClr>
              </a:solidFill>
            </a:endParaRPr>
          </a:p>
        </p:txBody>
      </p:sp>
      <p:pic>
        <p:nvPicPr>
          <p:cNvPr id="31" name="Picture 2"/>
          <p:cNvPicPr>
            <a:picLocks noChangeAspect="1"/>
          </p:cNvPicPr>
          <p:nvPr/>
        </p:nvPicPr>
        <p:blipFill>
          <a:blip r:embed="rId5"/>
          <a:srcRect/>
          <a:stretch>
            <a:fillRect/>
          </a:stretch>
        </p:blipFill>
        <p:spPr>
          <a:xfrm rot="5585393">
            <a:off x="8494667" y="7765844"/>
            <a:ext cx="2235962" cy="2369231"/>
          </a:xfrm>
          <a:prstGeom prst="rect">
            <a:avLst/>
          </a:prstGeom>
        </p:spPr>
      </p:pic>
      <p:pic>
        <p:nvPicPr>
          <p:cNvPr id="32" name="Picture 3"/>
          <p:cNvPicPr>
            <a:picLocks noChangeAspect="1"/>
          </p:cNvPicPr>
          <p:nvPr/>
        </p:nvPicPr>
        <p:blipFill>
          <a:blip r:embed="rId6"/>
          <a:srcRect/>
          <a:stretch>
            <a:fillRect/>
          </a:stretch>
        </p:blipFill>
        <p:spPr>
          <a:xfrm>
            <a:off x="16294142" y="7599225"/>
            <a:ext cx="2829496" cy="2836587"/>
          </a:xfrm>
          <a:prstGeom prst="rect">
            <a:avLst/>
          </a:prstGeom>
        </p:spPr>
      </p:pic>
      <p:pic>
        <p:nvPicPr>
          <p:cNvPr id="33" name="Picture 5"/>
          <p:cNvPicPr>
            <a:picLocks noChangeAspect="1"/>
          </p:cNvPicPr>
          <p:nvPr/>
        </p:nvPicPr>
        <p:blipFill>
          <a:blip r:embed="rId7"/>
          <a:srcRect/>
          <a:stretch>
            <a:fillRect/>
          </a:stretch>
        </p:blipFill>
        <p:spPr>
          <a:xfrm>
            <a:off x="8255873" y="-842472"/>
            <a:ext cx="2851895" cy="3058332"/>
          </a:xfrm>
          <a:prstGeom prst="rect">
            <a:avLst/>
          </a:prstGeom>
        </p:spPr>
      </p:pic>
      <p:pic>
        <p:nvPicPr>
          <p:cNvPr id="7" name="Picture 6"/>
          <p:cNvPicPr>
            <a:picLocks noChangeAspect="1"/>
          </p:cNvPicPr>
          <p:nvPr/>
        </p:nvPicPr>
        <p:blipFill>
          <a:blip r:embed="rId8"/>
          <a:stretch>
            <a:fillRect/>
          </a:stretch>
        </p:blipFill>
        <p:spPr>
          <a:xfrm>
            <a:off x="10888465" y="4526760"/>
            <a:ext cx="4973117" cy="47932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Flowchart: Connector 14"/>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16</a:t>
            </a:r>
          </a:p>
        </p:txBody>
      </p:sp>
      <p:sp>
        <p:nvSpPr>
          <p:cNvPr id="16" name="Freeform 8">
            <a:extLst>
              <a:ext uri="{FF2B5EF4-FFF2-40B4-BE49-F238E27FC236}">
                <a16:creationId xmlns:a16="http://schemas.microsoft.com/office/drawing/2014/main" id="{7572A51F-F7AB-47C8-9CD5-B3F7726759C8}"/>
              </a:ext>
            </a:extLst>
          </p:cNvPr>
          <p:cNvSpPr/>
          <p:nvPr/>
        </p:nvSpPr>
        <p:spPr>
          <a:xfrm>
            <a:off x="698794" y="1926689"/>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Login.java</a:t>
            </a:r>
            <a:endParaRPr lang="en-US" sz="4800" dirty="0">
              <a:solidFill>
                <a:schemeClr val="accent6">
                  <a:lumMod val="60000"/>
                  <a:lumOff val="40000"/>
                </a:schemeClr>
              </a:solidFill>
            </a:endParaRPr>
          </a:p>
        </p:txBody>
      </p:sp>
      <p:sp>
        <p:nvSpPr>
          <p:cNvPr id="17" name="Freeform 8">
            <a:extLst>
              <a:ext uri="{FF2B5EF4-FFF2-40B4-BE49-F238E27FC236}">
                <a16:creationId xmlns:a16="http://schemas.microsoft.com/office/drawing/2014/main" id="{A2B42756-9289-49B3-8538-97D0B31FD162}"/>
              </a:ext>
            </a:extLst>
          </p:cNvPr>
          <p:cNvSpPr/>
          <p:nvPr/>
        </p:nvSpPr>
        <p:spPr>
          <a:xfrm>
            <a:off x="748255" y="456720"/>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MainWindow.java</a:t>
            </a:r>
            <a:endParaRPr lang="en-US" sz="4800" dirty="0">
              <a:solidFill>
                <a:schemeClr val="accent6">
                  <a:lumMod val="60000"/>
                  <a:lumOff val="40000"/>
                </a:schemeClr>
              </a:solidFill>
            </a:endParaRPr>
          </a:p>
        </p:txBody>
      </p:sp>
      <p:pic>
        <p:nvPicPr>
          <p:cNvPr id="19" name="Picture 3">
            <a:extLst>
              <a:ext uri="{FF2B5EF4-FFF2-40B4-BE49-F238E27FC236}">
                <a16:creationId xmlns:a16="http://schemas.microsoft.com/office/drawing/2014/main" id="{E17AF41D-3C8B-487E-90CD-5694CC57162A}"/>
              </a:ext>
            </a:extLst>
          </p:cNvPr>
          <p:cNvPicPr>
            <a:picLocks noChangeAspect="1"/>
          </p:cNvPicPr>
          <p:nvPr/>
        </p:nvPicPr>
        <p:blipFill>
          <a:blip r:embed="rId4"/>
          <a:srcRect l="3361" t="20697" b="4245"/>
          <a:stretch>
            <a:fillRect/>
          </a:stretch>
        </p:blipFill>
        <p:spPr>
          <a:xfrm>
            <a:off x="1143000" y="2956008"/>
            <a:ext cx="5948851" cy="812959"/>
          </a:xfrm>
          <a:prstGeom prst="rect">
            <a:avLst/>
          </a:prstGeom>
        </p:spPr>
      </p:pic>
      <p:pic>
        <p:nvPicPr>
          <p:cNvPr id="22" name="Picture 3">
            <a:extLst>
              <a:ext uri="{FF2B5EF4-FFF2-40B4-BE49-F238E27FC236}">
                <a16:creationId xmlns:a16="http://schemas.microsoft.com/office/drawing/2014/main" id="{13811E21-6AA6-42F4-A368-532D5CF1F37E}"/>
              </a:ext>
            </a:extLst>
          </p:cNvPr>
          <p:cNvPicPr>
            <a:picLocks noChangeAspect="1"/>
          </p:cNvPicPr>
          <p:nvPr/>
        </p:nvPicPr>
        <p:blipFill>
          <a:blip r:embed="rId4"/>
          <a:srcRect l="3361" t="20697" b="4245"/>
          <a:stretch>
            <a:fillRect/>
          </a:stretch>
        </p:blipFill>
        <p:spPr>
          <a:xfrm>
            <a:off x="1404573" y="4483992"/>
            <a:ext cx="5948851" cy="812959"/>
          </a:xfrm>
          <a:prstGeom prst="rect">
            <a:avLst/>
          </a:prstGeom>
        </p:spPr>
      </p:pic>
      <p:pic>
        <p:nvPicPr>
          <p:cNvPr id="23" name="Picture 3">
            <a:extLst>
              <a:ext uri="{FF2B5EF4-FFF2-40B4-BE49-F238E27FC236}">
                <a16:creationId xmlns:a16="http://schemas.microsoft.com/office/drawing/2014/main" id="{0BA32FE9-3CA7-42A0-8002-FCA1E9C8E179}"/>
              </a:ext>
            </a:extLst>
          </p:cNvPr>
          <p:cNvPicPr>
            <a:picLocks noChangeAspect="1"/>
          </p:cNvPicPr>
          <p:nvPr/>
        </p:nvPicPr>
        <p:blipFill>
          <a:blip r:embed="rId4"/>
          <a:srcRect l="3361" t="20697" b="4245"/>
          <a:stretch>
            <a:fillRect/>
          </a:stretch>
        </p:blipFill>
        <p:spPr>
          <a:xfrm>
            <a:off x="1502846" y="7432884"/>
            <a:ext cx="5948851" cy="812959"/>
          </a:xfrm>
          <a:prstGeom prst="rect">
            <a:avLst/>
          </a:prstGeom>
        </p:spPr>
      </p:pic>
      <p:sp>
        <p:nvSpPr>
          <p:cNvPr id="24" name="Freeform 8">
            <a:extLst>
              <a:ext uri="{FF2B5EF4-FFF2-40B4-BE49-F238E27FC236}">
                <a16:creationId xmlns:a16="http://schemas.microsoft.com/office/drawing/2014/main" id="{7C5EB613-5613-4F96-A8F5-9A0987A94727}"/>
              </a:ext>
            </a:extLst>
          </p:cNvPr>
          <p:cNvSpPr/>
          <p:nvPr/>
        </p:nvSpPr>
        <p:spPr>
          <a:xfrm>
            <a:off x="698794" y="5143500"/>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Server.java</a:t>
            </a:r>
            <a:endParaRPr lang="en-US" sz="4800" dirty="0">
              <a:solidFill>
                <a:schemeClr val="accent6">
                  <a:lumMod val="60000"/>
                  <a:lumOff val="40000"/>
                </a:schemeClr>
              </a:solidFill>
            </a:endParaRPr>
          </a:p>
        </p:txBody>
      </p:sp>
      <p:sp>
        <p:nvSpPr>
          <p:cNvPr id="26" name="Freeform 8">
            <a:extLst>
              <a:ext uri="{FF2B5EF4-FFF2-40B4-BE49-F238E27FC236}">
                <a16:creationId xmlns:a16="http://schemas.microsoft.com/office/drawing/2014/main" id="{F7DDB30E-A024-4E0B-957B-E169FA8C0239}"/>
              </a:ext>
            </a:extLst>
          </p:cNvPr>
          <p:cNvSpPr/>
          <p:nvPr/>
        </p:nvSpPr>
        <p:spPr>
          <a:xfrm>
            <a:off x="748255" y="6671402"/>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Client.java</a:t>
            </a:r>
            <a:endParaRPr lang="en-US" sz="4800" dirty="0">
              <a:solidFill>
                <a:schemeClr val="accent6">
                  <a:lumMod val="60000"/>
                  <a:lumOff val="40000"/>
                </a:schemeClr>
              </a:solidFill>
            </a:endParaRPr>
          </a:p>
        </p:txBody>
      </p:sp>
      <p:sp>
        <p:nvSpPr>
          <p:cNvPr id="27" name="Freeform 8">
            <a:extLst>
              <a:ext uri="{FF2B5EF4-FFF2-40B4-BE49-F238E27FC236}">
                <a16:creationId xmlns:a16="http://schemas.microsoft.com/office/drawing/2014/main" id="{458DCA5E-0F7F-4427-A1E7-C0A836241DD5}"/>
              </a:ext>
            </a:extLst>
          </p:cNvPr>
          <p:cNvSpPr/>
          <p:nvPr/>
        </p:nvSpPr>
        <p:spPr>
          <a:xfrm>
            <a:off x="743954" y="8166621"/>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Client.java</a:t>
            </a:r>
            <a:endParaRPr lang="en-US" sz="4800" dirty="0">
              <a:solidFill>
                <a:schemeClr val="accent6">
                  <a:lumMod val="60000"/>
                  <a:lumOff val="40000"/>
                </a:schemeClr>
              </a:solidFill>
            </a:endParaRPr>
          </a:p>
        </p:txBody>
      </p:sp>
    </p:spTree>
    <p:extLst>
      <p:ext uri="{BB962C8B-B14F-4D97-AF65-F5344CB8AC3E}">
        <p14:creationId xmlns:p14="http://schemas.microsoft.com/office/powerpoint/2010/main" val="2190920538"/>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5830" t="22922" r="5612" b="7546"/>
          <a:stretch>
            <a:fillRect/>
          </a:stretch>
        </p:blipFill>
        <p:spPr>
          <a:xfrm>
            <a:off x="530361" y="1275070"/>
            <a:ext cx="9643626" cy="7571792"/>
          </a:xfrm>
          <a:prstGeom prst="rect">
            <a:avLst/>
          </a:prstGeom>
        </p:spPr>
      </p:pic>
      <p:pic>
        <p:nvPicPr>
          <p:cNvPr id="4" name="Picture 4"/>
          <p:cNvPicPr>
            <a:picLocks noChangeAspect="1"/>
          </p:cNvPicPr>
          <p:nvPr/>
        </p:nvPicPr>
        <p:blipFill>
          <a:blip r:embed="rId4"/>
          <a:srcRect l="3361" t="20697" b="4245"/>
          <a:stretch>
            <a:fillRect/>
          </a:stretch>
        </p:blipFill>
        <p:spPr>
          <a:xfrm>
            <a:off x="1443178" y="5243740"/>
            <a:ext cx="5948851" cy="812959"/>
          </a:xfrm>
          <a:prstGeom prst="rect">
            <a:avLst/>
          </a:prstGeom>
        </p:spPr>
      </p:pic>
      <p:sp>
        <p:nvSpPr>
          <p:cNvPr id="21" name="Freeform 21"/>
          <p:cNvSpPr/>
          <p:nvPr/>
        </p:nvSpPr>
        <p:spPr>
          <a:xfrm>
            <a:off x="10683853" y="1071066"/>
            <a:ext cx="5390383" cy="3257865"/>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chemeClr val="accent6">
              <a:lumMod val="60000"/>
              <a:lumOff val="40000"/>
            </a:schemeClr>
          </a:solidFill>
          <a:ln>
            <a:noFill/>
          </a:ln>
        </p:spPr>
        <p:txBody>
          <a:bodyPr/>
          <a:lstStyle/>
          <a:p>
            <a:pPr algn="ctr"/>
            <a:endParaRPr lang="en-US" sz="6000" dirty="0">
              <a:solidFill>
                <a:schemeClr val="accent2">
                  <a:lumMod val="50000"/>
                </a:schemeClr>
              </a:solidFill>
            </a:endParaRPr>
          </a:p>
        </p:txBody>
      </p:sp>
      <p:sp>
        <p:nvSpPr>
          <p:cNvPr id="25" name="TextBox 25"/>
          <p:cNvSpPr txBox="1"/>
          <p:nvPr/>
        </p:nvSpPr>
        <p:spPr>
          <a:xfrm>
            <a:off x="10415037" y="2117502"/>
            <a:ext cx="5790394" cy="1308050"/>
          </a:xfrm>
          <a:prstGeom prst="rect">
            <a:avLst/>
          </a:prstGeom>
        </p:spPr>
        <p:txBody>
          <a:bodyPr lIns="0" tIns="0" rIns="0" bIns="0" rtlCol="0" anchor="t">
            <a:spAutoFit/>
          </a:bodyPr>
          <a:lstStyle/>
          <a:p>
            <a:pPr algn="ctr">
              <a:lnSpc>
                <a:spcPts val="10199"/>
              </a:lnSpc>
            </a:pPr>
            <a:r>
              <a:rPr lang="en-US" sz="8499" dirty="0">
                <a:solidFill>
                  <a:schemeClr val="tx1">
                    <a:lumMod val="75000"/>
                    <a:lumOff val="25000"/>
                  </a:schemeClr>
                </a:solidFill>
                <a:latin typeface="Nourd Bold Bold"/>
              </a:rPr>
              <a:t>Classes</a:t>
            </a:r>
          </a:p>
        </p:txBody>
      </p:sp>
      <p:pic>
        <p:nvPicPr>
          <p:cNvPr id="31" name="Picture 2"/>
          <p:cNvPicPr>
            <a:picLocks noChangeAspect="1"/>
          </p:cNvPicPr>
          <p:nvPr/>
        </p:nvPicPr>
        <p:blipFill>
          <a:blip r:embed="rId5"/>
          <a:srcRect/>
          <a:stretch>
            <a:fillRect/>
          </a:stretch>
        </p:blipFill>
        <p:spPr>
          <a:xfrm rot="5585393">
            <a:off x="8494667" y="7765844"/>
            <a:ext cx="2235962" cy="2369231"/>
          </a:xfrm>
          <a:prstGeom prst="rect">
            <a:avLst/>
          </a:prstGeom>
        </p:spPr>
      </p:pic>
      <p:pic>
        <p:nvPicPr>
          <p:cNvPr id="32" name="Picture 3"/>
          <p:cNvPicPr>
            <a:picLocks noChangeAspect="1"/>
          </p:cNvPicPr>
          <p:nvPr/>
        </p:nvPicPr>
        <p:blipFill>
          <a:blip r:embed="rId6"/>
          <a:srcRect/>
          <a:stretch>
            <a:fillRect/>
          </a:stretch>
        </p:blipFill>
        <p:spPr>
          <a:xfrm>
            <a:off x="16294142" y="7599225"/>
            <a:ext cx="2829496" cy="2836587"/>
          </a:xfrm>
          <a:prstGeom prst="rect">
            <a:avLst/>
          </a:prstGeom>
        </p:spPr>
      </p:pic>
      <p:pic>
        <p:nvPicPr>
          <p:cNvPr id="33" name="Picture 5"/>
          <p:cNvPicPr>
            <a:picLocks noChangeAspect="1"/>
          </p:cNvPicPr>
          <p:nvPr/>
        </p:nvPicPr>
        <p:blipFill>
          <a:blip r:embed="rId7"/>
          <a:srcRect/>
          <a:stretch>
            <a:fillRect/>
          </a:stretch>
        </p:blipFill>
        <p:spPr>
          <a:xfrm>
            <a:off x="8255873" y="-842472"/>
            <a:ext cx="2851895" cy="3058332"/>
          </a:xfrm>
          <a:prstGeom prst="rect">
            <a:avLst/>
          </a:prstGeom>
        </p:spPr>
      </p:pic>
      <p:pic>
        <p:nvPicPr>
          <p:cNvPr id="7" name="Picture 6"/>
          <p:cNvPicPr>
            <a:picLocks noChangeAspect="1"/>
          </p:cNvPicPr>
          <p:nvPr/>
        </p:nvPicPr>
        <p:blipFill>
          <a:blip r:embed="rId8"/>
          <a:stretch>
            <a:fillRect/>
          </a:stretch>
        </p:blipFill>
        <p:spPr>
          <a:xfrm>
            <a:off x="10888465" y="4526760"/>
            <a:ext cx="4973117" cy="47932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Flowchart: Connector 14"/>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17</a:t>
            </a:r>
          </a:p>
        </p:txBody>
      </p:sp>
      <p:pic>
        <p:nvPicPr>
          <p:cNvPr id="19" name="Picture 3">
            <a:extLst>
              <a:ext uri="{FF2B5EF4-FFF2-40B4-BE49-F238E27FC236}">
                <a16:creationId xmlns:a16="http://schemas.microsoft.com/office/drawing/2014/main" id="{E17AF41D-3C8B-487E-90CD-5694CC57162A}"/>
              </a:ext>
            </a:extLst>
          </p:cNvPr>
          <p:cNvPicPr>
            <a:picLocks noChangeAspect="1"/>
          </p:cNvPicPr>
          <p:nvPr/>
        </p:nvPicPr>
        <p:blipFill>
          <a:blip r:embed="rId4"/>
          <a:srcRect l="3361" t="20697" b="4245"/>
          <a:stretch>
            <a:fillRect/>
          </a:stretch>
        </p:blipFill>
        <p:spPr>
          <a:xfrm>
            <a:off x="1225165" y="1869935"/>
            <a:ext cx="5948851" cy="812959"/>
          </a:xfrm>
          <a:prstGeom prst="rect">
            <a:avLst/>
          </a:prstGeom>
        </p:spPr>
      </p:pic>
      <p:pic>
        <p:nvPicPr>
          <p:cNvPr id="22" name="Picture 3">
            <a:extLst>
              <a:ext uri="{FF2B5EF4-FFF2-40B4-BE49-F238E27FC236}">
                <a16:creationId xmlns:a16="http://schemas.microsoft.com/office/drawing/2014/main" id="{13811E21-6AA6-42F4-A368-532D5CF1F37E}"/>
              </a:ext>
            </a:extLst>
          </p:cNvPr>
          <p:cNvPicPr>
            <a:picLocks noChangeAspect="1"/>
          </p:cNvPicPr>
          <p:nvPr/>
        </p:nvPicPr>
        <p:blipFill>
          <a:blip r:embed="rId4"/>
          <a:srcRect l="3361" t="20697" b="4245"/>
          <a:stretch>
            <a:fillRect/>
          </a:stretch>
        </p:blipFill>
        <p:spPr>
          <a:xfrm>
            <a:off x="1572361" y="3482989"/>
            <a:ext cx="5948851" cy="812959"/>
          </a:xfrm>
          <a:prstGeom prst="rect">
            <a:avLst/>
          </a:prstGeom>
        </p:spPr>
      </p:pic>
      <p:sp>
        <p:nvSpPr>
          <p:cNvPr id="24" name="Freeform 8">
            <a:extLst>
              <a:ext uri="{FF2B5EF4-FFF2-40B4-BE49-F238E27FC236}">
                <a16:creationId xmlns:a16="http://schemas.microsoft.com/office/drawing/2014/main" id="{7C5EB613-5613-4F96-A8F5-9A0987A94727}"/>
              </a:ext>
            </a:extLst>
          </p:cNvPr>
          <p:cNvSpPr/>
          <p:nvPr/>
        </p:nvSpPr>
        <p:spPr>
          <a:xfrm>
            <a:off x="595814" y="994779"/>
            <a:ext cx="7182267" cy="94830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ServerBroadCast.java</a:t>
            </a:r>
            <a:endParaRPr lang="en-US" sz="4800" dirty="0">
              <a:solidFill>
                <a:schemeClr val="accent6">
                  <a:lumMod val="60000"/>
                  <a:lumOff val="40000"/>
                </a:schemeClr>
              </a:solidFill>
            </a:endParaRPr>
          </a:p>
        </p:txBody>
      </p:sp>
      <p:sp>
        <p:nvSpPr>
          <p:cNvPr id="26" name="Freeform 8">
            <a:extLst>
              <a:ext uri="{FF2B5EF4-FFF2-40B4-BE49-F238E27FC236}">
                <a16:creationId xmlns:a16="http://schemas.microsoft.com/office/drawing/2014/main" id="{F7DDB30E-A024-4E0B-957B-E169FA8C0239}"/>
              </a:ext>
            </a:extLst>
          </p:cNvPr>
          <p:cNvSpPr/>
          <p:nvPr/>
        </p:nvSpPr>
        <p:spPr>
          <a:xfrm>
            <a:off x="743954" y="2685401"/>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FirstUser.java</a:t>
            </a:r>
            <a:endParaRPr lang="en-US" sz="4800" dirty="0">
              <a:solidFill>
                <a:schemeClr val="accent6">
                  <a:lumMod val="60000"/>
                  <a:lumOff val="40000"/>
                </a:schemeClr>
              </a:solidFill>
            </a:endParaRPr>
          </a:p>
        </p:txBody>
      </p:sp>
      <p:sp>
        <p:nvSpPr>
          <p:cNvPr id="27" name="Freeform 8">
            <a:extLst>
              <a:ext uri="{FF2B5EF4-FFF2-40B4-BE49-F238E27FC236}">
                <a16:creationId xmlns:a16="http://schemas.microsoft.com/office/drawing/2014/main" id="{458DCA5E-0F7F-4427-A1E7-C0A836241DD5}"/>
              </a:ext>
            </a:extLst>
          </p:cNvPr>
          <p:cNvSpPr/>
          <p:nvPr/>
        </p:nvSpPr>
        <p:spPr>
          <a:xfrm>
            <a:off x="743954" y="4372235"/>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SecondUser.java</a:t>
            </a:r>
            <a:endParaRPr lang="en-US" sz="4800" dirty="0">
              <a:solidFill>
                <a:schemeClr val="accent6">
                  <a:lumMod val="60000"/>
                  <a:lumOff val="40000"/>
                </a:schemeClr>
              </a:solidFill>
            </a:endParaRPr>
          </a:p>
        </p:txBody>
      </p:sp>
      <p:sp>
        <p:nvSpPr>
          <p:cNvPr id="28" name="Freeform 8">
            <a:extLst>
              <a:ext uri="{FF2B5EF4-FFF2-40B4-BE49-F238E27FC236}">
                <a16:creationId xmlns:a16="http://schemas.microsoft.com/office/drawing/2014/main" id="{8BAC599A-3B05-4DA0-BCB2-6C8F24247835}"/>
              </a:ext>
            </a:extLst>
          </p:cNvPr>
          <p:cNvSpPr/>
          <p:nvPr/>
        </p:nvSpPr>
        <p:spPr>
          <a:xfrm>
            <a:off x="743953" y="6230007"/>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ThirdUser.java</a:t>
            </a:r>
            <a:endParaRPr lang="en-US" sz="4800" dirty="0">
              <a:solidFill>
                <a:schemeClr val="accent6">
                  <a:lumMod val="60000"/>
                  <a:lumOff val="40000"/>
                </a:schemeClr>
              </a:solidFill>
            </a:endParaRPr>
          </a:p>
        </p:txBody>
      </p:sp>
      <p:pic>
        <p:nvPicPr>
          <p:cNvPr id="29" name="Picture 4">
            <a:extLst>
              <a:ext uri="{FF2B5EF4-FFF2-40B4-BE49-F238E27FC236}">
                <a16:creationId xmlns:a16="http://schemas.microsoft.com/office/drawing/2014/main" id="{4AE1DBF6-17E3-4592-BD27-36C1340962A6}"/>
              </a:ext>
            </a:extLst>
          </p:cNvPr>
          <p:cNvPicPr>
            <a:picLocks noChangeAspect="1"/>
          </p:cNvPicPr>
          <p:nvPr/>
        </p:nvPicPr>
        <p:blipFill>
          <a:blip r:embed="rId4"/>
          <a:srcRect l="3361" t="20697" b="4245"/>
          <a:stretch>
            <a:fillRect/>
          </a:stretch>
        </p:blipFill>
        <p:spPr>
          <a:xfrm>
            <a:off x="1371236" y="7268119"/>
            <a:ext cx="5948851" cy="812959"/>
          </a:xfrm>
          <a:prstGeom prst="rect">
            <a:avLst/>
          </a:prstGeom>
        </p:spPr>
      </p:pic>
      <p:pic>
        <p:nvPicPr>
          <p:cNvPr id="30" name="Picture 7">
            <a:extLst>
              <a:ext uri="{FF2B5EF4-FFF2-40B4-BE49-F238E27FC236}">
                <a16:creationId xmlns:a16="http://schemas.microsoft.com/office/drawing/2014/main" id="{5CE705B9-7652-4E0C-8C3C-668A88F4D712}"/>
              </a:ext>
            </a:extLst>
          </p:cNvPr>
          <p:cNvPicPr>
            <a:picLocks noChangeAspect="1"/>
          </p:cNvPicPr>
          <p:nvPr/>
        </p:nvPicPr>
        <p:blipFill>
          <a:blip r:embed="rId9"/>
          <a:srcRect/>
          <a:stretch>
            <a:fillRect/>
          </a:stretch>
        </p:blipFill>
        <p:spPr>
          <a:xfrm>
            <a:off x="-1317657" y="7191046"/>
            <a:ext cx="4014152" cy="4014152"/>
          </a:xfrm>
          <a:prstGeom prst="rect">
            <a:avLst/>
          </a:prstGeom>
        </p:spPr>
      </p:pic>
    </p:spTree>
    <p:extLst>
      <p:ext uri="{BB962C8B-B14F-4D97-AF65-F5344CB8AC3E}">
        <p14:creationId xmlns:p14="http://schemas.microsoft.com/office/powerpoint/2010/main" val="6907175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68400" y="266700"/>
            <a:ext cx="4043608" cy="2903945"/>
          </a:xfrm>
          <a:prstGeom prst="ellipse">
            <a:avLst/>
          </a:prstGeom>
          <a:ln>
            <a:noFill/>
          </a:ln>
          <a:effectLst>
            <a:softEdge rad="112500"/>
          </a:effectLst>
        </p:spPr>
      </p:pic>
      <p:pic>
        <p:nvPicPr>
          <p:cNvPr id="16" name="Picture 7"/>
          <p:cNvPicPr>
            <a:picLocks noChangeAspect="1"/>
          </p:cNvPicPr>
          <p:nvPr/>
        </p:nvPicPr>
        <p:blipFill>
          <a:blip r:embed="rId3"/>
          <a:srcRect/>
          <a:stretch>
            <a:fillRect/>
          </a:stretch>
        </p:blipFill>
        <p:spPr>
          <a:xfrm>
            <a:off x="-651721" y="4855742"/>
            <a:ext cx="1913042" cy="1947116"/>
          </a:xfrm>
          <a:prstGeom prst="rect">
            <a:avLst/>
          </a:prstGeom>
        </p:spPr>
      </p:pic>
      <p:pic>
        <p:nvPicPr>
          <p:cNvPr id="17" name="Picture 8"/>
          <p:cNvPicPr>
            <a:picLocks noChangeAspect="1"/>
          </p:cNvPicPr>
          <p:nvPr/>
        </p:nvPicPr>
        <p:blipFill>
          <a:blip r:embed="rId4"/>
          <a:srcRect/>
          <a:stretch>
            <a:fillRect/>
          </a:stretch>
        </p:blipFill>
        <p:spPr>
          <a:xfrm>
            <a:off x="8478119" y="-814387"/>
            <a:ext cx="4985585" cy="2790280"/>
          </a:xfrm>
          <a:prstGeom prst="rect">
            <a:avLst/>
          </a:prstGeom>
        </p:spPr>
      </p:pic>
      <p:pic>
        <p:nvPicPr>
          <p:cNvPr id="18" name="Picture 11"/>
          <p:cNvPicPr>
            <a:picLocks noChangeAspect="1"/>
          </p:cNvPicPr>
          <p:nvPr/>
        </p:nvPicPr>
        <p:blipFill>
          <a:blip r:embed="rId5"/>
          <a:srcRect/>
          <a:stretch>
            <a:fillRect/>
          </a:stretch>
        </p:blipFill>
        <p:spPr>
          <a:xfrm>
            <a:off x="17550085" y="3586769"/>
            <a:ext cx="1586275" cy="1995315"/>
          </a:xfrm>
          <a:prstGeom prst="rect">
            <a:avLst/>
          </a:prstGeom>
        </p:spPr>
      </p:pic>
      <p:sp>
        <p:nvSpPr>
          <p:cNvPr id="11" name="Freeform 8"/>
          <p:cNvSpPr/>
          <p:nvPr/>
        </p:nvSpPr>
        <p:spPr>
          <a:xfrm>
            <a:off x="609600" y="460718"/>
            <a:ext cx="7034128" cy="1358774"/>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MainWindow.java</a:t>
            </a:r>
          </a:p>
          <a:p>
            <a:endParaRPr lang="en-US" dirty="0"/>
          </a:p>
        </p:txBody>
      </p:sp>
      <p:sp>
        <p:nvSpPr>
          <p:cNvPr id="10" name="Flowchart: Connector 9"/>
          <p:cNvSpPr/>
          <p:nvPr/>
        </p:nvSpPr>
        <p:spPr>
          <a:xfrm>
            <a:off x="16687800" y="90297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18</a:t>
            </a:r>
          </a:p>
        </p:txBody>
      </p:sp>
      <p:sp>
        <p:nvSpPr>
          <p:cNvPr id="12" name="TextBox 11">
            <a:extLst>
              <a:ext uri="{FF2B5EF4-FFF2-40B4-BE49-F238E27FC236}">
                <a16:creationId xmlns:a16="http://schemas.microsoft.com/office/drawing/2014/main" id="{94A3E5F9-6341-48F7-95E9-C5DC93488A96}"/>
              </a:ext>
            </a:extLst>
          </p:cNvPr>
          <p:cNvSpPr txBox="1"/>
          <p:nvPr/>
        </p:nvSpPr>
        <p:spPr>
          <a:xfrm>
            <a:off x="685800" y="6768556"/>
            <a:ext cx="9894094" cy="3046988"/>
          </a:xfrm>
          <a:prstGeom prst="rect">
            <a:avLst/>
          </a:prstGeom>
          <a:noFill/>
        </p:spPr>
        <p:txBody>
          <a:bodyPr wrap="square">
            <a:spAutoFit/>
          </a:bodyPr>
          <a:lstStyle/>
          <a:p>
            <a:r>
              <a:rPr lang="en-PK" sz="2400" dirty="0">
                <a:solidFill>
                  <a:schemeClr val="accent1">
                    <a:lumMod val="75000"/>
                  </a:schemeClr>
                </a:solidFill>
                <a:latin typeface="Aharoni" panose="02010803020104030203" pitchFamily="2" charset="-79"/>
                <a:cs typeface="Aharoni" panose="02010803020104030203" pitchFamily="2" charset="-79"/>
              </a:rPr>
              <a:t>Purpose:</a:t>
            </a:r>
          </a:p>
          <a:p>
            <a:pPr marL="342900" indent="-342900">
              <a:buFont typeface="Wingdings" panose="05000000000000000000" pitchFamily="2" charset="2"/>
              <a:buChar char="Ø"/>
            </a:pPr>
            <a:r>
              <a:rPr lang="en-PK" sz="2400" dirty="0"/>
              <a:t>	</a:t>
            </a:r>
            <a:r>
              <a:rPr lang="en-PK" sz="2400" dirty="0">
                <a:solidFill>
                  <a:schemeClr val="tx2">
                    <a:lumMod val="50000"/>
                  </a:schemeClr>
                </a:solidFill>
              </a:rPr>
              <a:t>Displays a splash window showing project name, description, and developer name.</a:t>
            </a:r>
          </a:p>
          <a:p>
            <a:endParaRPr lang="en-PK" sz="2400" dirty="0"/>
          </a:p>
          <a:p>
            <a:r>
              <a:rPr lang="en-PK" sz="2400" dirty="0">
                <a:solidFill>
                  <a:schemeClr val="accent1">
                    <a:lumMod val="75000"/>
                  </a:schemeClr>
                </a:solidFill>
                <a:latin typeface="Aharoni" panose="02010803020104030203" pitchFamily="2" charset="-79"/>
                <a:cs typeface="Aharoni" panose="02010803020104030203" pitchFamily="2" charset="-79"/>
              </a:rPr>
              <a:t>Functions:</a:t>
            </a:r>
          </a:p>
          <a:p>
            <a:pPr marL="342900" indent="-342900">
              <a:buFont typeface="Wingdings" panose="05000000000000000000" pitchFamily="2" charset="2"/>
              <a:buChar char="Ø"/>
            </a:pPr>
            <a:r>
              <a:rPr lang="en-PK" sz="2400" dirty="0"/>
              <a:t>	</a:t>
            </a:r>
            <a:r>
              <a:rPr lang="en-PK" sz="2400" dirty="0">
                <a:solidFill>
                  <a:schemeClr val="tx2">
                    <a:lumMod val="50000"/>
                  </a:schemeClr>
                </a:solidFill>
              </a:rPr>
              <a:t>Initialize and display the splash window.</a:t>
            </a:r>
          </a:p>
          <a:p>
            <a:pPr marL="342900" indent="-342900">
              <a:buFont typeface="Wingdings" panose="05000000000000000000" pitchFamily="2" charset="2"/>
              <a:buChar char="Ø"/>
            </a:pPr>
            <a:r>
              <a:rPr lang="en-PK" sz="2400" dirty="0">
                <a:solidFill>
                  <a:schemeClr val="tx2">
                    <a:lumMod val="50000"/>
                  </a:schemeClr>
                </a:solidFill>
              </a:rPr>
              <a:t>	Set project name, description, and developer name.</a:t>
            </a:r>
          </a:p>
          <a:p>
            <a:pPr marL="342900" indent="-342900">
              <a:buFont typeface="Wingdings" panose="05000000000000000000" pitchFamily="2" charset="2"/>
              <a:buChar char="Ø"/>
            </a:pPr>
            <a:r>
              <a:rPr lang="en-PK" sz="2400" dirty="0">
                <a:solidFill>
                  <a:schemeClr val="tx2">
                    <a:lumMod val="50000"/>
                  </a:schemeClr>
                </a:solidFill>
              </a:rPr>
              <a:t>	Handle window closing events.</a:t>
            </a:r>
          </a:p>
        </p:txBody>
      </p:sp>
      <p:pic>
        <p:nvPicPr>
          <p:cNvPr id="13" name="Picture 12">
            <a:extLst>
              <a:ext uri="{FF2B5EF4-FFF2-40B4-BE49-F238E27FC236}">
                <a16:creationId xmlns:a16="http://schemas.microsoft.com/office/drawing/2014/main" id="{387D2B2D-2D15-4B49-8164-0386F5DD59B8}"/>
              </a:ext>
            </a:extLst>
          </p:cNvPr>
          <p:cNvPicPr/>
          <p:nvPr/>
        </p:nvPicPr>
        <p:blipFill>
          <a:blip r:embed="rId6">
            <a:extLst>
              <a:ext uri="{28A0092B-C50C-407E-A947-70E740481C1C}">
                <a14:useLocalDpi xmlns:a14="http://schemas.microsoft.com/office/drawing/2010/main" val="0"/>
              </a:ext>
            </a:extLst>
          </a:blip>
          <a:stretch>
            <a:fillRect/>
          </a:stretch>
        </p:blipFill>
        <p:spPr>
          <a:xfrm>
            <a:off x="1903110" y="1823945"/>
            <a:ext cx="9894093" cy="4950338"/>
          </a:xfrm>
          <a:prstGeom prst="rect">
            <a:avLst/>
          </a:prstGeom>
        </p:spPr>
      </p:pic>
      <p:pic>
        <p:nvPicPr>
          <p:cNvPr id="7" name="Picture 6">
            <a:extLst>
              <a:ext uri="{FF2B5EF4-FFF2-40B4-BE49-F238E27FC236}">
                <a16:creationId xmlns:a16="http://schemas.microsoft.com/office/drawing/2014/main" id="{065A0CE2-D464-418D-9BF2-9CBF46E77911}"/>
              </a:ext>
            </a:extLst>
          </p:cNvPr>
          <p:cNvPicPr>
            <a:picLocks noChangeAspect="1"/>
          </p:cNvPicPr>
          <p:nvPr/>
        </p:nvPicPr>
        <p:blipFill rotWithShape="1">
          <a:blip r:embed="rId7"/>
          <a:srcRect l="1" r="43203"/>
          <a:stretch/>
        </p:blipFill>
        <p:spPr>
          <a:xfrm>
            <a:off x="8478119" y="7963308"/>
            <a:ext cx="7523881" cy="2055484"/>
          </a:xfrm>
          <a:prstGeom prst="rect">
            <a:avLst/>
          </a:prstGeom>
        </p:spPr>
      </p:pic>
    </p:spTree>
    <p:extLst>
      <p:ext uri="{BB962C8B-B14F-4D97-AF65-F5344CB8AC3E}">
        <p14:creationId xmlns:p14="http://schemas.microsoft.com/office/powerpoint/2010/main" val="282313161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68400" y="266700"/>
            <a:ext cx="4043608" cy="2903945"/>
          </a:xfrm>
          <a:prstGeom prst="ellipse">
            <a:avLst/>
          </a:prstGeom>
          <a:ln>
            <a:noFill/>
          </a:ln>
          <a:effectLst>
            <a:softEdge rad="112500"/>
          </a:effectLst>
        </p:spPr>
      </p:pic>
      <p:pic>
        <p:nvPicPr>
          <p:cNvPr id="9" name="Picture 8"/>
          <p:cNvPicPr>
            <a:picLocks noChangeAspect="1"/>
          </p:cNvPicPr>
          <p:nvPr/>
        </p:nvPicPr>
        <p:blipFill>
          <a:blip r:embed="rId3"/>
          <a:stretch>
            <a:fillRect/>
          </a:stretch>
        </p:blipFill>
        <p:spPr>
          <a:xfrm>
            <a:off x="14630400" y="7631758"/>
            <a:ext cx="3281608" cy="24350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7"/>
          <p:cNvPicPr>
            <a:picLocks noChangeAspect="1"/>
          </p:cNvPicPr>
          <p:nvPr/>
        </p:nvPicPr>
        <p:blipFill>
          <a:blip r:embed="rId4"/>
          <a:srcRect/>
          <a:stretch>
            <a:fillRect/>
          </a:stretch>
        </p:blipFill>
        <p:spPr>
          <a:xfrm>
            <a:off x="-651721" y="4855742"/>
            <a:ext cx="1913042" cy="1947116"/>
          </a:xfrm>
          <a:prstGeom prst="rect">
            <a:avLst/>
          </a:prstGeom>
        </p:spPr>
      </p:pic>
      <p:pic>
        <p:nvPicPr>
          <p:cNvPr id="17" name="Picture 8"/>
          <p:cNvPicPr>
            <a:picLocks noChangeAspect="1"/>
          </p:cNvPicPr>
          <p:nvPr/>
        </p:nvPicPr>
        <p:blipFill>
          <a:blip r:embed="rId5"/>
          <a:srcRect/>
          <a:stretch>
            <a:fillRect/>
          </a:stretch>
        </p:blipFill>
        <p:spPr>
          <a:xfrm>
            <a:off x="8478119" y="-814387"/>
            <a:ext cx="4985585" cy="2790280"/>
          </a:xfrm>
          <a:prstGeom prst="rect">
            <a:avLst/>
          </a:prstGeom>
        </p:spPr>
      </p:pic>
      <p:pic>
        <p:nvPicPr>
          <p:cNvPr id="18" name="Picture 11"/>
          <p:cNvPicPr>
            <a:picLocks noChangeAspect="1"/>
          </p:cNvPicPr>
          <p:nvPr/>
        </p:nvPicPr>
        <p:blipFill>
          <a:blip r:embed="rId6"/>
          <a:srcRect/>
          <a:stretch>
            <a:fillRect/>
          </a:stretch>
        </p:blipFill>
        <p:spPr>
          <a:xfrm>
            <a:off x="17550085" y="3586769"/>
            <a:ext cx="1586275" cy="1995315"/>
          </a:xfrm>
          <a:prstGeom prst="rect">
            <a:avLst/>
          </a:prstGeom>
        </p:spPr>
      </p:pic>
      <p:sp>
        <p:nvSpPr>
          <p:cNvPr id="11" name="Freeform 8"/>
          <p:cNvSpPr/>
          <p:nvPr/>
        </p:nvSpPr>
        <p:spPr>
          <a:xfrm>
            <a:off x="609600" y="460718"/>
            <a:ext cx="7034128" cy="1358774"/>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Login.java</a:t>
            </a:r>
          </a:p>
          <a:p>
            <a:endParaRPr lang="en-US" dirty="0"/>
          </a:p>
        </p:txBody>
      </p:sp>
      <p:sp>
        <p:nvSpPr>
          <p:cNvPr id="10" name="Flowchart: Connector 9"/>
          <p:cNvSpPr/>
          <p:nvPr/>
        </p:nvSpPr>
        <p:spPr>
          <a:xfrm>
            <a:off x="13220700" y="9076181"/>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19</a:t>
            </a:r>
          </a:p>
        </p:txBody>
      </p:sp>
      <p:sp>
        <p:nvSpPr>
          <p:cNvPr id="12" name="TextBox 11">
            <a:extLst>
              <a:ext uri="{FF2B5EF4-FFF2-40B4-BE49-F238E27FC236}">
                <a16:creationId xmlns:a16="http://schemas.microsoft.com/office/drawing/2014/main" id="{94A3E5F9-6341-48F7-95E9-C5DC93488A96}"/>
              </a:ext>
            </a:extLst>
          </p:cNvPr>
          <p:cNvSpPr txBox="1"/>
          <p:nvPr/>
        </p:nvSpPr>
        <p:spPr>
          <a:xfrm>
            <a:off x="2286000" y="6286500"/>
            <a:ext cx="9894094"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accent1">
                    <a:lumMod val="75000"/>
                  </a:schemeClr>
                </a:solidFill>
                <a:latin typeface="Aharoni" panose="02010803020104030203" pitchFamily="2" charset="-79"/>
                <a:cs typeface="Aharoni" panose="02010803020104030203" pitchFamily="2" charset="-79"/>
              </a:rPr>
              <a:t>Purpose:</a:t>
            </a:r>
          </a:p>
          <a:p>
            <a:pPr marL="342900" indent="-342900">
              <a:buFont typeface="Wingdings" panose="05000000000000000000" pitchFamily="2" charset="2"/>
              <a:buChar char="Ø"/>
            </a:pPr>
            <a:r>
              <a:rPr lang="en-US" sz="2400" dirty="0">
                <a:solidFill>
                  <a:schemeClr val="tx2">
                    <a:lumMod val="50000"/>
                  </a:schemeClr>
                </a:solidFill>
                <a:latin typeface="Segoe UI" panose="020B0502040204020203" pitchFamily="34" charset="0"/>
                <a:cs typeface="Segoe UI" panose="020B0502040204020203" pitchFamily="34" charset="0"/>
              </a:rPr>
              <a:t>Handles user authentication using username and password stored in the MySQL database.</a:t>
            </a:r>
          </a:p>
          <a:p>
            <a:endParaRPr lang="en-US" sz="2400" dirty="0">
              <a:solidFill>
                <a:schemeClr val="accent1">
                  <a:lumMod val="75000"/>
                </a:schemeClr>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solidFill>
                  <a:schemeClr val="accent1">
                    <a:lumMod val="75000"/>
                  </a:schemeClr>
                </a:solidFill>
                <a:latin typeface="Aharoni" panose="02010803020104030203" pitchFamily="2" charset="-79"/>
                <a:cs typeface="Aharoni" panose="02010803020104030203" pitchFamily="2" charset="-79"/>
              </a:rPr>
              <a:t>Functions:</a:t>
            </a:r>
          </a:p>
          <a:p>
            <a:pPr marL="342900" indent="-342900">
              <a:buFont typeface="Wingdings" panose="05000000000000000000" pitchFamily="2" charset="2"/>
              <a:buChar char="Ø"/>
            </a:pPr>
            <a:r>
              <a:rPr lang="en-US" sz="2400" dirty="0">
                <a:solidFill>
                  <a:schemeClr val="tx2">
                    <a:lumMod val="50000"/>
                  </a:schemeClr>
                </a:solidFill>
                <a:latin typeface="Aharoni" panose="02010803020104030203" pitchFamily="2" charset="-79"/>
                <a:cs typeface="Aharoni" panose="02010803020104030203" pitchFamily="2" charset="-79"/>
              </a:rPr>
              <a:t>	</a:t>
            </a:r>
            <a:r>
              <a:rPr lang="en-US" sz="2400" dirty="0">
                <a:solidFill>
                  <a:schemeClr val="tx2">
                    <a:lumMod val="50000"/>
                  </a:schemeClr>
                </a:solidFill>
                <a:latin typeface="Segoe UI" panose="020B0502040204020203" pitchFamily="34" charset="0"/>
                <a:cs typeface="Segoe UI" panose="020B0502040204020203" pitchFamily="34" charset="0"/>
              </a:rPr>
              <a:t>Display login interface.</a:t>
            </a:r>
          </a:p>
          <a:p>
            <a:pPr marL="342900" indent="-342900">
              <a:buFont typeface="Wingdings" panose="05000000000000000000" pitchFamily="2" charset="2"/>
              <a:buChar char="Ø"/>
            </a:pPr>
            <a:r>
              <a:rPr lang="en-US" sz="2400" dirty="0">
                <a:solidFill>
                  <a:schemeClr val="tx2">
                    <a:lumMod val="50000"/>
                  </a:schemeClr>
                </a:solidFill>
                <a:latin typeface="Segoe UI" panose="020B0502040204020203" pitchFamily="34" charset="0"/>
                <a:cs typeface="Segoe UI" panose="020B0502040204020203" pitchFamily="34" charset="0"/>
              </a:rPr>
              <a:t>	Validate user credentials using dbConnectivity.</a:t>
            </a:r>
          </a:p>
          <a:p>
            <a:pPr marL="342900" indent="-342900">
              <a:buFont typeface="Wingdings" panose="05000000000000000000" pitchFamily="2" charset="2"/>
              <a:buChar char="Ø"/>
            </a:pPr>
            <a:r>
              <a:rPr lang="en-US" sz="2400" dirty="0">
                <a:solidFill>
                  <a:schemeClr val="tx2">
                    <a:lumMod val="50000"/>
                  </a:schemeClr>
                </a:solidFill>
                <a:latin typeface="Segoe UI" panose="020B0502040204020203" pitchFamily="34" charset="0"/>
                <a:cs typeface="Segoe UI" panose="020B0502040204020203" pitchFamily="34" charset="0"/>
              </a:rPr>
              <a:t>	Handle login success and failure events.</a:t>
            </a:r>
            <a:endParaRPr lang="en-PK" sz="2400" dirty="0">
              <a:solidFill>
                <a:schemeClr val="tx2">
                  <a:lumMod val="50000"/>
                </a:schemeClr>
              </a:solidFill>
              <a:latin typeface="Segoe UI" panose="020B050204020402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C338B32A-A53F-4FA4-8E2D-F17F06A7EAD9}"/>
              </a:ext>
            </a:extLst>
          </p:cNvPr>
          <p:cNvPicPr/>
          <p:nvPr/>
        </p:nvPicPr>
        <p:blipFill rotWithShape="1">
          <a:blip r:embed="rId7"/>
          <a:srcRect b="11658"/>
          <a:stretch/>
        </p:blipFill>
        <p:spPr bwMode="auto">
          <a:xfrm>
            <a:off x="5715000" y="1975893"/>
            <a:ext cx="6356048" cy="37681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05309764"/>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1838398" y="1919218"/>
            <a:ext cx="6122176" cy="6130495"/>
          </a:xfrm>
          <a:prstGeom prst="rect">
            <a:avLst/>
          </a:prstGeom>
        </p:spPr>
      </p:pic>
      <p:pic>
        <p:nvPicPr>
          <p:cNvPr id="6" name="Picture 6"/>
          <p:cNvPicPr>
            <a:picLocks noChangeAspect="1"/>
          </p:cNvPicPr>
          <p:nvPr/>
        </p:nvPicPr>
        <p:blipFill>
          <a:blip r:embed="rId3"/>
          <a:srcRect/>
          <a:stretch>
            <a:fillRect/>
          </a:stretch>
        </p:blipFill>
        <p:spPr>
          <a:xfrm rot="20071709">
            <a:off x="4841290" y="-2385181"/>
            <a:ext cx="6276057" cy="6181916"/>
          </a:xfrm>
          <a:prstGeom prst="rect">
            <a:avLst/>
          </a:prstGeom>
        </p:spPr>
      </p:pic>
      <p:pic>
        <p:nvPicPr>
          <p:cNvPr id="7" name="Picture 7"/>
          <p:cNvPicPr>
            <a:picLocks noChangeAspect="1"/>
          </p:cNvPicPr>
          <p:nvPr/>
        </p:nvPicPr>
        <p:blipFill>
          <a:blip r:embed="rId4"/>
          <a:srcRect/>
          <a:stretch>
            <a:fillRect/>
          </a:stretch>
        </p:blipFill>
        <p:spPr>
          <a:xfrm rot="1163418">
            <a:off x="6247754" y="8091801"/>
            <a:ext cx="4313567" cy="4390399"/>
          </a:xfrm>
          <a:prstGeom prst="rect">
            <a:avLst/>
          </a:prstGeom>
        </p:spPr>
      </p:pic>
      <p:grpSp>
        <p:nvGrpSpPr>
          <p:cNvPr id="9" name="Group 9"/>
          <p:cNvGrpSpPr/>
          <p:nvPr/>
        </p:nvGrpSpPr>
        <p:grpSpPr>
          <a:xfrm>
            <a:off x="11313951" y="8147173"/>
            <a:ext cx="6964751" cy="1379865"/>
            <a:chOff x="607449" y="-164189"/>
            <a:chExt cx="8403622" cy="1839822"/>
          </a:xfrm>
        </p:grpSpPr>
        <p:sp>
          <p:nvSpPr>
            <p:cNvPr id="10" name="TextBox 10"/>
            <p:cNvSpPr txBox="1"/>
            <p:nvPr/>
          </p:nvSpPr>
          <p:spPr>
            <a:xfrm>
              <a:off x="607449" y="-164189"/>
              <a:ext cx="8403622" cy="1839822"/>
            </a:xfrm>
            <a:prstGeom prst="rect">
              <a:avLst/>
            </a:prstGeom>
          </p:spPr>
          <p:txBody>
            <a:bodyPr wrap="square" lIns="0" tIns="0" rIns="0" bIns="0" rtlCol="0" anchor="t">
              <a:spAutoFit/>
            </a:bodyPr>
            <a:lstStyle/>
            <a:p>
              <a:pPr algn="ctr">
                <a:lnSpc>
                  <a:spcPts val="5599"/>
                </a:lnSpc>
              </a:pPr>
              <a:r>
                <a:rPr lang="en-US" sz="3999" dirty="0">
                  <a:solidFill>
                    <a:srgbClr val="FFFFFF"/>
                  </a:solidFill>
                  <a:latin typeface="Nourd Bold"/>
                </a:rPr>
                <a:t>Muhammad Ahmad Sultan </a:t>
              </a:r>
            </a:p>
          </p:txBody>
        </p:sp>
        <p:sp>
          <p:nvSpPr>
            <p:cNvPr id="11" name="TextBox 11"/>
            <p:cNvSpPr txBox="1"/>
            <p:nvPr/>
          </p:nvSpPr>
          <p:spPr>
            <a:xfrm>
              <a:off x="2216195" y="727500"/>
              <a:ext cx="6397478" cy="581357"/>
            </a:xfrm>
            <a:prstGeom prst="rect">
              <a:avLst/>
            </a:prstGeom>
          </p:spPr>
          <p:txBody>
            <a:bodyPr lIns="0" tIns="0" rIns="0" bIns="0" rtlCol="0" anchor="t">
              <a:spAutoFit/>
            </a:bodyPr>
            <a:lstStyle/>
            <a:p>
              <a:pPr marL="0" lvl="0" indent="0" algn="ctr">
                <a:lnSpc>
                  <a:spcPts val="3359"/>
                </a:lnSpc>
              </a:pPr>
              <a:r>
                <a:rPr lang="en-US" sz="2400" dirty="0">
                  <a:solidFill>
                    <a:srgbClr val="FFFFFF"/>
                  </a:solidFill>
                  <a:latin typeface="Hind Guntur Light"/>
                </a:rPr>
                <a:t>Developer</a:t>
              </a:r>
              <a:endParaRPr lang="en-US" sz="2400" u="none" dirty="0">
                <a:solidFill>
                  <a:srgbClr val="FFFFFF"/>
                </a:solidFill>
                <a:latin typeface="Hind Guntur Light"/>
              </a:endParaRPr>
            </a:p>
          </p:txBody>
        </p:sp>
      </p:grpSp>
      <p:grpSp>
        <p:nvGrpSpPr>
          <p:cNvPr id="12" name="Group 12"/>
          <p:cNvGrpSpPr/>
          <p:nvPr/>
        </p:nvGrpSpPr>
        <p:grpSpPr>
          <a:xfrm>
            <a:off x="3710124" y="2108746"/>
            <a:ext cx="8193656" cy="6058747"/>
            <a:chOff x="572743" y="-7031"/>
            <a:chExt cx="10113597" cy="8078328"/>
          </a:xfrm>
        </p:grpSpPr>
        <p:sp>
          <p:nvSpPr>
            <p:cNvPr id="13" name="TextBox 13"/>
            <p:cNvSpPr txBox="1"/>
            <p:nvPr/>
          </p:nvSpPr>
          <p:spPr>
            <a:xfrm>
              <a:off x="572743" y="-7031"/>
              <a:ext cx="10113597" cy="1714500"/>
            </a:xfrm>
            <a:prstGeom prst="rect">
              <a:avLst/>
            </a:prstGeom>
          </p:spPr>
          <p:txBody>
            <a:bodyPr lIns="0" tIns="0" rIns="0" bIns="0" rtlCol="0" anchor="t">
              <a:spAutoFit/>
            </a:bodyPr>
            <a:lstStyle/>
            <a:p>
              <a:pPr>
                <a:lnSpc>
                  <a:spcPts val="10199"/>
                </a:lnSpc>
              </a:pPr>
              <a:r>
                <a:rPr lang="en-US" sz="8499" dirty="0">
                  <a:solidFill>
                    <a:srgbClr val="FFFFFF"/>
                  </a:solidFill>
                  <a:latin typeface="Nourd Bold Bold"/>
                </a:rPr>
                <a:t>About me</a:t>
              </a:r>
            </a:p>
          </p:txBody>
        </p:sp>
        <p:sp>
          <p:nvSpPr>
            <p:cNvPr id="14" name="TextBox 14"/>
            <p:cNvSpPr txBox="1"/>
            <p:nvPr/>
          </p:nvSpPr>
          <p:spPr>
            <a:xfrm>
              <a:off x="620156" y="2326135"/>
              <a:ext cx="10002669" cy="5745162"/>
            </a:xfrm>
            <a:prstGeom prst="rect">
              <a:avLst/>
            </a:prstGeom>
          </p:spPr>
          <p:txBody>
            <a:bodyPr lIns="0" tIns="0" rIns="0" bIns="0" rtlCol="0" anchor="t">
              <a:spAutoFit/>
            </a:bodyPr>
            <a:lstStyle/>
            <a:p>
              <a:pPr>
                <a:lnSpc>
                  <a:spcPts val="4200"/>
                </a:lnSpc>
              </a:pPr>
              <a:r>
                <a:rPr lang="en-US" sz="3200" dirty="0">
                  <a:solidFill>
                    <a:schemeClr val="bg1"/>
                  </a:solidFill>
                </a:rPr>
                <a:t>Allow me to introduce myself. I am </a:t>
              </a:r>
              <a:r>
                <a:rPr lang="en-US" sz="4000" dirty="0">
                  <a:solidFill>
                    <a:schemeClr val="accent2">
                      <a:lumMod val="60000"/>
                      <a:lumOff val="40000"/>
                    </a:schemeClr>
                  </a:solidFill>
                </a:rPr>
                <a:t>Muhammad Ahmad Sultan</a:t>
              </a:r>
              <a:r>
                <a:rPr lang="en-US" sz="3200" dirty="0">
                  <a:solidFill>
                    <a:schemeClr val="bg1"/>
                  </a:solidFill>
                </a:rPr>
                <a:t>, a highly motivated second-year student at the Military College of Signals, currently pursuing a Bachelor's degree in Software Engineering. With unwavering determination, I am committed to achieving my goals and making significant strides in my academic journey.</a:t>
              </a:r>
              <a:endParaRPr lang="en-US" sz="3000" dirty="0">
                <a:solidFill>
                  <a:schemeClr val="bg1"/>
                </a:solidFill>
                <a:latin typeface="Hind Guntur Light"/>
              </a:endParaRPr>
            </a:p>
          </p:txBody>
        </p:sp>
      </p:grpSp>
      <p:pic>
        <p:nvPicPr>
          <p:cNvPr id="15" name="Picture 14"/>
          <p:cNvPicPr>
            <a:picLocks noChangeAspect="1"/>
          </p:cNvPicPr>
          <p:nvPr/>
        </p:nvPicPr>
        <p:blipFill rotWithShape="1">
          <a:blip r:embed="rId5"/>
          <a:srcRect l="6675" t="7968" b="4428"/>
          <a:stretch/>
        </p:blipFill>
        <p:spPr>
          <a:xfrm>
            <a:off x="228600" y="225533"/>
            <a:ext cx="3335369" cy="3387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9"/>
          <p:cNvPicPr>
            <a:picLocks noChangeAspect="1"/>
          </p:cNvPicPr>
          <p:nvPr/>
        </p:nvPicPr>
        <p:blipFill>
          <a:blip r:embed="rId6"/>
          <a:srcRect/>
          <a:stretch>
            <a:fillRect/>
          </a:stretch>
        </p:blipFill>
        <p:spPr>
          <a:xfrm rot="20569760">
            <a:off x="-13132" y="6326789"/>
            <a:ext cx="3595528" cy="3573057"/>
          </a:xfrm>
          <a:prstGeom prst="rect">
            <a:avLst/>
          </a:prstGeom>
        </p:spPr>
      </p:pic>
      <p:pic>
        <p:nvPicPr>
          <p:cNvPr id="17" name="Picture 16"/>
          <p:cNvPicPr>
            <a:picLocks noChangeAspect="1"/>
          </p:cNvPicPr>
          <p:nvPr/>
        </p:nvPicPr>
        <p:blipFill>
          <a:blip r:embed="rId7"/>
          <a:stretch>
            <a:fillRect/>
          </a:stretch>
        </p:blipFill>
        <p:spPr>
          <a:xfrm>
            <a:off x="12069672" y="2052320"/>
            <a:ext cx="5533428" cy="5681980"/>
          </a:xfrm>
          <a:prstGeom prst="ellipse">
            <a:avLst/>
          </a:prstGeom>
          <a:ln>
            <a:noFill/>
          </a:ln>
          <a:effectLst>
            <a:softEdge rad="112500"/>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68400" y="266700"/>
            <a:ext cx="4043608" cy="2903945"/>
          </a:xfrm>
          <a:prstGeom prst="ellipse">
            <a:avLst/>
          </a:prstGeom>
          <a:ln>
            <a:noFill/>
          </a:ln>
          <a:effectLst>
            <a:softEdge rad="112500"/>
          </a:effectLst>
        </p:spPr>
      </p:pic>
      <p:pic>
        <p:nvPicPr>
          <p:cNvPr id="9" name="Picture 8"/>
          <p:cNvPicPr>
            <a:picLocks noChangeAspect="1"/>
          </p:cNvPicPr>
          <p:nvPr/>
        </p:nvPicPr>
        <p:blipFill>
          <a:blip r:embed="rId3"/>
          <a:stretch>
            <a:fillRect/>
          </a:stretch>
        </p:blipFill>
        <p:spPr>
          <a:xfrm>
            <a:off x="14630400" y="7631758"/>
            <a:ext cx="3281608" cy="24350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7"/>
          <p:cNvPicPr>
            <a:picLocks noChangeAspect="1"/>
          </p:cNvPicPr>
          <p:nvPr/>
        </p:nvPicPr>
        <p:blipFill>
          <a:blip r:embed="rId4"/>
          <a:srcRect/>
          <a:stretch>
            <a:fillRect/>
          </a:stretch>
        </p:blipFill>
        <p:spPr>
          <a:xfrm>
            <a:off x="-651721" y="4855742"/>
            <a:ext cx="1913042" cy="1947116"/>
          </a:xfrm>
          <a:prstGeom prst="rect">
            <a:avLst/>
          </a:prstGeom>
        </p:spPr>
      </p:pic>
      <p:pic>
        <p:nvPicPr>
          <p:cNvPr id="17" name="Picture 8"/>
          <p:cNvPicPr>
            <a:picLocks noChangeAspect="1"/>
          </p:cNvPicPr>
          <p:nvPr/>
        </p:nvPicPr>
        <p:blipFill>
          <a:blip r:embed="rId5"/>
          <a:srcRect/>
          <a:stretch>
            <a:fillRect/>
          </a:stretch>
        </p:blipFill>
        <p:spPr>
          <a:xfrm>
            <a:off x="8478119" y="-814387"/>
            <a:ext cx="4985585" cy="2790280"/>
          </a:xfrm>
          <a:prstGeom prst="rect">
            <a:avLst/>
          </a:prstGeom>
        </p:spPr>
      </p:pic>
      <p:pic>
        <p:nvPicPr>
          <p:cNvPr id="18" name="Picture 11"/>
          <p:cNvPicPr>
            <a:picLocks noChangeAspect="1"/>
          </p:cNvPicPr>
          <p:nvPr/>
        </p:nvPicPr>
        <p:blipFill>
          <a:blip r:embed="rId6"/>
          <a:srcRect/>
          <a:stretch>
            <a:fillRect/>
          </a:stretch>
        </p:blipFill>
        <p:spPr>
          <a:xfrm>
            <a:off x="17550085" y="3586769"/>
            <a:ext cx="1586275" cy="1995315"/>
          </a:xfrm>
          <a:prstGeom prst="rect">
            <a:avLst/>
          </a:prstGeom>
        </p:spPr>
      </p:pic>
      <p:sp>
        <p:nvSpPr>
          <p:cNvPr id="11" name="Freeform 8"/>
          <p:cNvSpPr/>
          <p:nvPr/>
        </p:nvSpPr>
        <p:spPr>
          <a:xfrm>
            <a:off x="609600" y="460718"/>
            <a:ext cx="7034128" cy="110138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dbConnectivity.java</a:t>
            </a:r>
          </a:p>
          <a:p>
            <a:endParaRPr lang="en-US" dirty="0"/>
          </a:p>
        </p:txBody>
      </p:sp>
      <p:sp>
        <p:nvSpPr>
          <p:cNvPr id="10" name="Flowchart: Connector 9"/>
          <p:cNvSpPr/>
          <p:nvPr/>
        </p:nvSpPr>
        <p:spPr>
          <a:xfrm>
            <a:off x="13863637" y="9005764"/>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20</a:t>
            </a:r>
          </a:p>
        </p:txBody>
      </p:sp>
      <p:sp>
        <p:nvSpPr>
          <p:cNvPr id="12" name="TextBox 11">
            <a:extLst>
              <a:ext uri="{FF2B5EF4-FFF2-40B4-BE49-F238E27FC236}">
                <a16:creationId xmlns:a16="http://schemas.microsoft.com/office/drawing/2014/main" id="{94A3E5F9-6341-48F7-95E9-C5DC93488A96}"/>
              </a:ext>
            </a:extLst>
          </p:cNvPr>
          <p:cNvSpPr txBox="1"/>
          <p:nvPr/>
        </p:nvSpPr>
        <p:spPr>
          <a:xfrm>
            <a:off x="2320599" y="2179773"/>
            <a:ext cx="9894094" cy="4401205"/>
          </a:xfrm>
          <a:prstGeom prst="rect">
            <a:avLst/>
          </a:prstGeom>
          <a:noFill/>
        </p:spPr>
        <p:txBody>
          <a:bodyPr wrap="square">
            <a:spAutoFit/>
          </a:bodyPr>
          <a:lstStyle/>
          <a:p>
            <a:pPr marL="342900" indent="-342900">
              <a:buFont typeface="Arial" panose="020B0604020202020204" pitchFamily="34" charset="0"/>
              <a:buChar char="•"/>
            </a:pPr>
            <a:r>
              <a:rPr lang="en-US" sz="3200" dirty="0">
                <a:solidFill>
                  <a:schemeClr val="accent1">
                    <a:lumMod val="75000"/>
                  </a:schemeClr>
                </a:solidFill>
                <a:latin typeface="Aharoni" panose="02010803020104030203" pitchFamily="2" charset="-79"/>
                <a:cs typeface="Aharoni" panose="02010803020104030203" pitchFamily="2" charset="-79"/>
              </a:rPr>
              <a:t>Purpose:</a:t>
            </a:r>
          </a:p>
          <a:p>
            <a:pPr marL="342900" indent="-342900">
              <a:buFont typeface="Arial" panose="020B0604020202020204" pitchFamily="34" charset="0"/>
              <a:buChar char="•"/>
            </a:pPr>
            <a:endParaRPr lang="en-US" sz="2400" dirty="0">
              <a:solidFill>
                <a:schemeClr val="accent1">
                  <a:lumMod val="75000"/>
                </a:schemeClr>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Ø"/>
            </a:pPr>
            <a:r>
              <a:rPr lang="en-PK" sz="2400" dirty="0">
                <a:latin typeface="Segoe UI" panose="020B0502040204020203" pitchFamily="34" charset="0"/>
                <a:cs typeface="Segoe UI" panose="020B0502040204020203" pitchFamily="34" charset="0"/>
              </a:rPr>
              <a:t>Establishes JDBC connection with MySQL Workbench database for user authentication.</a:t>
            </a:r>
          </a:p>
          <a:p>
            <a:endParaRPr lang="en-US" sz="2400" dirty="0">
              <a:solidFill>
                <a:schemeClr val="accent1">
                  <a:lumMod val="75000"/>
                </a:schemeClr>
              </a:solidFill>
              <a:latin typeface="Segoe UI" panose="020B0502040204020203" pitchFamily="34" charset="0"/>
              <a:cs typeface="Segoe UI" panose="020B0502040204020203" pitchFamily="34" charset="0"/>
            </a:endParaRPr>
          </a:p>
          <a:p>
            <a:endParaRPr lang="en-US" sz="2400" dirty="0">
              <a:solidFill>
                <a:schemeClr val="accent1">
                  <a:lumMod val="75000"/>
                </a:schemeClr>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3200" dirty="0">
                <a:solidFill>
                  <a:schemeClr val="accent1">
                    <a:lumMod val="75000"/>
                  </a:schemeClr>
                </a:solidFill>
                <a:latin typeface="Aharoni" panose="02010803020104030203" pitchFamily="2" charset="-79"/>
                <a:cs typeface="Aharoni" panose="02010803020104030203" pitchFamily="2" charset="-79"/>
              </a:rPr>
              <a:t>Functions:</a:t>
            </a:r>
          </a:p>
          <a:p>
            <a:pPr marL="342900" indent="-342900">
              <a:buFont typeface="Arial" panose="020B0604020202020204" pitchFamily="34" charset="0"/>
              <a:buChar char="•"/>
            </a:pPr>
            <a:endParaRPr lang="en-US" sz="2400" dirty="0">
              <a:solidFill>
                <a:schemeClr val="accent1">
                  <a:lumMod val="75000"/>
                </a:schemeClr>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Ø"/>
            </a:pPr>
            <a:r>
              <a:rPr lang="en-PK" sz="2400" dirty="0">
                <a:latin typeface="Segoe UI" panose="020B0502040204020203" pitchFamily="34" charset="0"/>
                <a:cs typeface="Segoe UI" panose="020B0502040204020203" pitchFamily="34" charset="0"/>
              </a:rPr>
              <a:t>Establish database connection using JDBC.</a:t>
            </a:r>
          </a:p>
          <a:p>
            <a:pPr marL="342900" indent="-342900">
              <a:buFont typeface="Wingdings" panose="05000000000000000000" pitchFamily="2" charset="2"/>
              <a:buChar char="Ø"/>
            </a:pPr>
            <a:r>
              <a:rPr lang="en-PK" sz="2400" dirty="0">
                <a:latin typeface="Segoe UI" panose="020B0502040204020203" pitchFamily="34" charset="0"/>
                <a:cs typeface="Segoe UI" panose="020B0502040204020203" pitchFamily="34" charset="0"/>
              </a:rPr>
              <a:t>Execute queries to validate user credentials.</a:t>
            </a:r>
          </a:p>
          <a:p>
            <a:pPr marL="342900" indent="-342900">
              <a:buFont typeface="Wingdings" panose="05000000000000000000" pitchFamily="2" charset="2"/>
              <a:buChar char="Ø"/>
            </a:pPr>
            <a:r>
              <a:rPr lang="en-PK" sz="2400" dirty="0">
                <a:latin typeface="Segoe UI" panose="020B0502040204020203" pitchFamily="34" charset="0"/>
                <a:cs typeface="Segoe UI" panose="020B0502040204020203" pitchFamily="34" charset="0"/>
              </a:rPr>
              <a:t>Handle database connection errors</a:t>
            </a:r>
            <a:r>
              <a:rPr lang="en-PK" sz="2400" dirty="0"/>
              <a:t>.</a:t>
            </a:r>
          </a:p>
        </p:txBody>
      </p:sp>
      <p:pic>
        <p:nvPicPr>
          <p:cNvPr id="15" name="Picture 2">
            <a:extLst>
              <a:ext uri="{FF2B5EF4-FFF2-40B4-BE49-F238E27FC236}">
                <a16:creationId xmlns:a16="http://schemas.microsoft.com/office/drawing/2014/main" id="{B143A4B1-C615-462A-B399-3192B786D10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80754" y="7910391"/>
            <a:ext cx="1939845" cy="1590673"/>
          </a:xfrm>
          <a:prstGeom prst="rect">
            <a:avLst/>
          </a:prstGeom>
        </p:spPr>
      </p:pic>
      <p:pic>
        <p:nvPicPr>
          <p:cNvPr id="5" name="Picture 4">
            <a:extLst>
              <a:ext uri="{FF2B5EF4-FFF2-40B4-BE49-F238E27FC236}">
                <a16:creationId xmlns:a16="http://schemas.microsoft.com/office/drawing/2014/main" id="{78BBD6D0-8CAF-41C7-BD7E-8B1F83C17E51}"/>
              </a:ext>
            </a:extLst>
          </p:cNvPr>
          <p:cNvPicPr>
            <a:picLocks noChangeAspect="1"/>
          </p:cNvPicPr>
          <p:nvPr/>
        </p:nvPicPr>
        <p:blipFill>
          <a:blip r:embed="rId9"/>
          <a:stretch>
            <a:fillRect/>
          </a:stretch>
        </p:blipFill>
        <p:spPr>
          <a:xfrm>
            <a:off x="2725615" y="6972300"/>
            <a:ext cx="10990385" cy="3869832"/>
          </a:xfrm>
          <a:prstGeom prst="rect">
            <a:avLst/>
          </a:prstGeom>
        </p:spPr>
      </p:pic>
    </p:spTree>
    <p:extLst>
      <p:ext uri="{BB962C8B-B14F-4D97-AF65-F5344CB8AC3E}">
        <p14:creationId xmlns:p14="http://schemas.microsoft.com/office/powerpoint/2010/main" val="417102204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68400" y="266700"/>
            <a:ext cx="4043608" cy="2903945"/>
          </a:xfrm>
          <a:prstGeom prst="ellipse">
            <a:avLst/>
          </a:prstGeom>
          <a:ln>
            <a:noFill/>
          </a:ln>
          <a:effectLst>
            <a:softEdge rad="112500"/>
          </a:effectLst>
        </p:spPr>
      </p:pic>
      <p:pic>
        <p:nvPicPr>
          <p:cNvPr id="9" name="Picture 8"/>
          <p:cNvPicPr>
            <a:picLocks noChangeAspect="1"/>
          </p:cNvPicPr>
          <p:nvPr/>
        </p:nvPicPr>
        <p:blipFill>
          <a:blip r:embed="rId3"/>
          <a:stretch>
            <a:fillRect/>
          </a:stretch>
        </p:blipFill>
        <p:spPr>
          <a:xfrm>
            <a:off x="14630400" y="7631758"/>
            <a:ext cx="3281608" cy="24350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7"/>
          <p:cNvPicPr>
            <a:picLocks noChangeAspect="1"/>
          </p:cNvPicPr>
          <p:nvPr/>
        </p:nvPicPr>
        <p:blipFill>
          <a:blip r:embed="rId4"/>
          <a:srcRect/>
          <a:stretch>
            <a:fillRect/>
          </a:stretch>
        </p:blipFill>
        <p:spPr>
          <a:xfrm>
            <a:off x="-651721" y="4855742"/>
            <a:ext cx="1913042" cy="1947116"/>
          </a:xfrm>
          <a:prstGeom prst="rect">
            <a:avLst/>
          </a:prstGeom>
        </p:spPr>
      </p:pic>
      <p:pic>
        <p:nvPicPr>
          <p:cNvPr id="17" name="Picture 8"/>
          <p:cNvPicPr>
            <a:picLocks noChangeAspect="1"/>
          </p:cNvPicPr>
          <p:nvPr/>
        </p:nvPicPr>
        <p:blipFill>
          <a:blip r:embed="rId5"/>
          <a:srcRect/>
          <a:stretch>
            <a:fillRect/>
          </a:stretch>
        </p:blipFill>
        <p:spPr>
          <a:xfrm>
            <a:off x="8478119" y="-814387"/>
            <a:ext cx="4985585" cy="2790280"/>
          </a:xfrm>
          <a:prstGeom prst="rect">
            <a:avLst/>
          </a:prstGeom>
        </p:spPr>
      </p:pic>
      <p:pic>
        <p:nvPicPr>
          <p:cNvPr id="18" name="Picture 11"/>
          <p:cNvPicPr>
            <a:picLocks noChangeAspect="1"/>
          </p:cNvPicPr>
          <p:nvPr/>
        </p:nvPicPr>
        <p:blipFill>
          <a:blip r:embed="rId6"/>
          <a:srcRect/>
          <a:stretch>
            <a:fillRect/>
          </a:stretch>
        </p:blipFill>
        <p:spPr>
          <a:xfrm>
            <a:off x="17550085" y="3586769"/>
            <a:ext cx="1586275" cy="1995315"/>
          </a:xfrm>
          <a:prstGeom prst="rect">
            <a:avLst/>
          </a:prstGeom>
        </p:spPr>
      </p:pic>
      <p:sp>
        <p:nvSpPr>
          <p:cNvPr id="11" name="Freeform 8"/>
          <p:cNvSpPr/>
          <p:nvPr/>
        </p:nvSpPr>
        <p:spPr>
          <a:xfrm>
            <a:off x="609600" y="460718"/>
            <a:ext cx="7034128" cy="1358774"/>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Server.java</a:t>
            </a:r>
          </a:p>
          <a:p>
            <a:endParaRPr lang="en-US" dirty="0"/>
          </a:p>
        </p:txBody>
      </p:sp>
      <p:pic>
        <p:nvPicPr>
          <p:cNvPr id="3" name="Picture 2"/>
          <p:cNvPicPr>
            <a:picLocks noChangeAspect="1"/>
          </p:cNvPicPr>
          <p:nvPr/>
        </p:nvPicPr>
        <p:blipFill>
          <a:blip r:embed="rId7"/>
          <a:stretch>
            <a:fillRect/>
          </a:stretch>
        </p:blipFill>
        <p:spPr>
          <a:xfrm>
            <a:off x="1251161" y="1944350"/>
            <a:ext cx="5229033" cy="8122432"/>
          </a:xfrm>
          <a:prstGeom prst="rect">
            <a:avLst/>
          </a:prstGeom>
        </p:spPr>
      </p:pic>
      <p:sp>
        <p:nvSpPr>
          <p:cNvPr id="4" name="Rectangle 3"/>
          <p:cNvSpPr/>
          <p:nvPr/>
        </p:nvSpPr>
        <p:spPr>
          <a:xfrm>
            <a:off x="6884890" y="3166038"/>
            <a:ext cx="10578107" cy="4524315"/>
          </a:xfrm>
          <a:prstGeom prst="rect">
            <a:avLst/>
          </a:prstGeom>
        </p:spPr>
        <p:txBody>
          <a:bodyPr wrap="square">
            <a:spAutoFit/>
          </a:bodyPr>
          <a:lstStyle/>
          <a:p>
            <a:r>
              <a:rPr lang="en-US" sz="3200" dirty="0">
                <a:solidFill>
                  <a:schemeClr val="accent1">
                    <a:lumMod val="75000"/>
                  </a:schemeClr>
                </a:solidFill>
                <a:latin typeface="Segoe UI" panose="020B0502040204020203" pitchFamily="34" charset="0"/>
                <a:cs typeface="Segoe UI" panose="020B0502040204020203" pitchFamily="34" charset="0"/>
              </a:rPr>
              <a:t>Purpose:</a:t>
            </a:r>
          </a:p>
          <a:p>
            <a:endParaRPr lang="en-US" sz="2800" dirty="0">
              <a:solidFill>
                <a:schemeClr val="accent1">
                  <a:lumMod val="50000"/>
                </a:schemeClr>
              </a:solidFill>
            </a:endParaRPr>
          </a:p>
          <a:p>
            <a:pPr marL="457200" indent="-457200">
              <a:buFont typeface="Wingdings" panose="05000000000000000000" pitchFamily="2" charset="2"/>
              <a:buChar char="Ø"/>
            </a:pPr>
            <a:r>
              <a:rPr lang="en-US" sz="2800" dirty="0">
                <a:solidFill>
                  <a:schemeClr val="tx2">
                    <a:lumMod val="50000"/>
                  </a:schemeClr>
                </a:solidFill>
              </a:rPr>
              <a:t>Manages one-on-one private chatting between server and client.</a:t>
            </a:r>
          </a:p>
          <a:p>
            <a:endParaRPr lang="en-US" sz="2800" dirty="0">
              <a:solidFill>
                <a:schemeClr val="accent1">
                  <a:lumMod val="50000"/>
                </a:schemeClr>
              </a:solidFill>
            </a:endParaRPr>
          </a:p>
          <a:p>
            <a:r>
              <a:rPr lang="en-US" sz="3200" dirty="0">
                <a:solidFill>
                  <a:schemeClr val="accent1">
                    <a:lumMod val="75000"/>
                  </a:schemeClr>
                </a:solidFill>
                <a:latin typeface="Segoe UI" panose="020B0502040204020203" pitchFamily="34" charset="0"/>
                <a:cs typeface="Segoe UI" panose="020B0502040204020203" pitchFamily="34" charset="0"/>
              </a:rPr>
              <a:t>Functions:</a:t>
            </a:r>
          </a:p>
          <a:p>
            <a:endParaRPr lang="en-US" sz="2800" dirty="0">
              <a:solidFill>
                <a:schemeClr val="accent1">
                  <a:lumMod val="50000"/>
                </a:schemeClr>
              </a:solidFill>
            </a:endParaRPr>
          </a:p>
          <a:p>
            <a:pPr marL="457200" indent="-457200">
              <a:buFont typeface="Wingdings" panose="05000000000000000000" pitchFamily="2" charset="2"/>
              <a:buChar char="Ø"/>
            </a:pPr>
            <a:r>
              <a:rPr lang="en-US" sz="2800" dirty="0">
                <a:solidFill>
                  <a:schemeClr val="tx2">
                    <a:lumMod val="50000"/>
                  </a:schemeClr>
                </a:solidFill>
              </a:rPr>
              <a:t>Initialize server socket and accept client connections.</a:t>
            </a:r>
          </a:p>
          <a:p>
            <a:pPr marL="457200" indent="-457200">
              <a:buFont typeface="Wingdings" panose="05000000000000000000" pitchFamily="2" charset="2"/>
              <a:buChar char="Ø"/>
            </a:pPr>
            <a:r>
              <a:rPr lang="en-US" sz="2800" dirty="0">
                <a:solidFill>
                  <a:schemeClr val="tx2">
                    <a:lumMod val="50000"/>
                  </a:schemeClr>
                </a:solidFill>
              </a:rPr>
              <a:t>Manage client-server communication for private chatting.</a:t>
            </a:r>
          </a:p>
          <a:p>
            <a:pPr marL="457200" indent="-457200">
              <a:buFont typeface="Wingdings" panose="05000000000000000000" pitchFamily="2" charset="2"/>
              <a:buChar char="Ø"/>
            </a:pPr>
            <a:r>
              <a:rPr lang="en-US" sz="2800" dirty="0">
                <a:solidFill>
                  <a:schemeClr val="tx2">
                    <a:lumMod val="50000"/>
                  </a:schemeClr>
                </a:solidFill>
              </a:rPr>
              <a:t>Handle disconnection events.</a:t>
            </a:r>
          </a:p>
          <a:p>
            <a:endParaRPr lang="en-US" sz="2800" dirty="0">
              <a:solidFill>
                <a:schemeClr val="accent1">
                  <a:lumMod val="50000"/>
                </a:schemeClr>
              </a:solidFill>
            </a:endParaRPr>
          </a:p>
        </p:txBody>
      </p:sp>
      <p:sp>
        <p:nvSpPr>
          <p:cNvPr id="10" name="Flowchart: Connector 9"/>
          <p:cNvSpPr/>
          <p:nvPr/>
        </p:nvSpPr>
        <p:spPr>
          <a:xfrm>
            <a:off x="13258800" y="9076181"/>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21</a:t>
            </a:r>
          </a:p>
        </p:txBody>
      </p:sp>
    </p:spTree>
    <p:extLst>
      <p:ext uri="{BB962C8B-B14F-4D97-AF65-F5344CB8AC3E}">
        <p14:creationId xmlns:p14="http://schemas.microsoft.com/office/powerpoint/2010/main" val="2011532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649912" y="-3759204"/>
            <a:ext cx="5357753" cy="5591583"/>
          </a:xfrm>
          <a:prstGeom prst="rect">
            <a:avLst/>
          </a:prstGeom>
        </p:spPr>
      </p:pic>
      <p:sp>
        <p:nvSpPr>
          <p:cNvPr id="11" name="Rectangle 10"/>
          <p:cNvSpPr/>
          <p:nvPr/>
        </p:nvSpPr>
        <p:spPr>
          <a:xfrm>
            <a:off x="395644" y="3873329"/>
            <a:ext cx="9714920" cy="5016758"/>
          </a:xfrm>
          <a:prstGeom prst="rect">
            <a:avLst/>
          </a:prstGeom>
        </p:spPr>
        <p:txBody>
          <a:bodyPr wrap="square">
            <a:spAutoFit/>
          </a:bodyPr>
          <a:lstStyle/>
          <a:p>
            <a:endParaRPr lang="en-US" sz="3200" dirty="0">
              <a:solidFill>
                <a:schemeClr val="tx1">
                  <a:lumMod val="75000"/>
                  <a:lumOff val="25000"/>
                </a:schemeClr>
              </a:solidFill>
            </a:endParaRPr>
          </a:p>
          <a:p>
            <a:r>
              <a:rPr lang="en-US" sz="3200" dirty="0">
                <a:solidFill>
                  <a:schemeClr val="accent1">
                    <a:lumMod val="75000"/>
                  </a:schemeClr>
                </a:solidFill>
                <a:latin typeface="Segoe UI" panose="020B0502040204020203" pitchFamily="34" charset="0"/>
                <a:cs typeface="Segoe UI" panose="020B0502040204020203" pitchFamily="34" charset="0"/>
              </a:rPr>
              <a:t>Purpose:</a:t>
            </a:r>
          </a:p>
          <a:p>
            <a:endParaRPr lang="en-US" sz="3200" dirty="0">
              <a:solidFill>
                <a:schemeClr val="accent1">
                  <a:lumMod val="75000"/>
                </a:schemeClr>
              </a:solidFill>
              <a:latin typeface="Segoe UI" panose="020B0502040204020203" pitchFamily="34" charset="0"/>
              <a:cs typeface="Segoe UI" panose="020B0502040204020203" pitchFamily="34" charset="0"/>
            </a:endParaRPr>
          </a:p>
          <a:p>
            <a:pPr marL="457200" indent="-457200">
              <a:buFont typeface="Wingdings" panose="05000000000000000000" pitchFamily="2" charset="2"/>
              <a:buChar char="Ø"/>
            </a:pPr>
            <a:r>
              <a:rPr lang="en-US" sz="3200" dirty="0">
                <a:solidFill>
                  <a:schemeClr val="tx2">
                    <a:lumMod val="50000"/>
                  </a:schemeClr>
                </a:solidFill>
                <a:latin typeface="Segoe UI" panose="020B0502040204020203" pitchFamily="34" charset="0"/>
                <a:cs typeface="Segoe UI" panose="020B0502040204020203" pitchFamily="34" charset="0"/>
              </a:rPr>
              <a:t>Represents a client for one-on-one private chatting</a:t>
            </a:r>
            <a:r>
              <a:rPr lang="en-US" sz="3200" dirty="0">
                <a:solidFill>
                  <a:schemeClr val="tx2">
                    <a:lumMod val="50000"/>
                  </a:schemeClr>
                </a:solidFill>
              </a:rPr>
              <a:t>.</a:t>
            </a:r>
          </a:p>
          <a:p>
            <a:pPr marL="457200" indent="-457200">
              <a:buFont typeface="Wingdings" panose="05000000000000000000" pitchFamily="2" charset="2"/>
              <a:buChar char="Ø"/>
            </a:pPr>
            <a:endParaRPr lang="en-US" sz="3200" dirty="0">
              <a:solidFill>
                <a:schemeClr val="tx1">
                  <a:lumMod val="75000"/>
                  <a:lumOff val="25000"/>
                </a:schemeClr>
              </a:solidFill>
            </a:endParaRPr>
          </a:p>
          <a:p>
            <a:r>
              <a:rPr lang="en-US" sz="3200" dirty="0">
                <a:solidFill>
                  <a:schemeClr val="accent1">
                    <a:lumMod val="75000"/>
                  </a:schemeClr>
                </a:solidFill>
                <a:latin typeface="Segoe UI" panose="020B0502040204020203" pitchFamily="34" charset="0"/>
                <a:cs typeface="Segoe UI" panose="020B0502040204020203" pitchFamily="34" charset="0"/>
              </a:rPr>
              <a:t>Functions:</a:t>
            </a:r>
          </a:p>
          <a:p>
            <a:pPr marL="457200" indent="-457200">
              <a:buFont typeface="Wingdings" panose="05000000000000000000" pitchFamily="2" charset="2"/>
              <a:buChar char="Ø"/>
            </a:pPr>
            <a:r>
              <a:rPr lang="en-US" sz="3200" dirty="0">
                <a:solidFill>
                  <a:schemeClr val="tx2">
                    <a:lumMod val="50000"/>
                  </a:schemeClr>
                </a:solidFill>
                <a:latin typeface="Segoe UI" panose="020B0502040204020203" pitchFamily="34" charset="0"/>
                <a:cs typeface="Segoe UI" panose="020B0502040204020203" pitchFamily="34" charset="0"/>
              </a:rPr>
              <a:t>Connect to the server.</a:t>
            </a:r>
          </a:p>
          <a:p>
            <a:pPr marL="457200" indent="-457200">
              <a:buFont typeface="Wingdings" panose="05000000000000000000" pitchFamily="2" charset="2"/>
              <a:buChar char="Ø"/>
            </a:pPr>
            <a:r>
              <a:rPr lang="en-US" sz="3200" dirty="0">
                <a:solidFill>
                  <a:schemeClr val="tx2">
                    <a:lumMod val="50000"/>
                  </a:schemeClr>
                </a:solidFill>
                <a:latin typeface="Segoe UI" panose="020B0502040204020203" pitchFamily="34" charset="0"/>
                <a:cs typeface="Segoe UI" panose="020B0502040204020203" pitchFamily="34" charset="0"/>
              </a:rPr>
              <a:t>Send and receive messages to/from the server.</a:t>
            </a:r>
          </a:p>
          <a:p>
            <a:pPr marL="457200" indent="-457200">
              <a:buFont typeface="Wingdings" panose="05000000000000000000" pitchFamily="2" charset="2"/>
              <a:buChar char="Ø"/>
            </a:pPr>
            <a:r>
              <a:rPr lang="en-US" sz="3200" dirty="0">
                <a:solidFill>
                  <a:schemeClr val="tx2">
                    <a:lumMod val="50000"/>
                  </a:schemeClr>
                </a:solidFill>
                <a:latin typeface="Segoe UI" panose="020B0502040204020203" pitchFamily="34" charset="0"/>
                <a:cs typeface="Segoe UI" panose="020B0502040204020203" pitchFamily="34" charset="0"/>
              </a:rPr>
              <a:t>Handle disconnection events.</a:t>
            </a:r>
          </a:p>
        </p:txBody>
      </p:sp>
      <p:sp>
        <p:nvSpPr>
          <p:cNvPr id="9" name="Freeform 8"/>
          <p:cNvSpPr/>
          <p:nvPr/>
        </p:nvSpPr>
        <p:spPr>
          <a:xfrm>
            <a:off x="645506" y="2324100"/>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Client.java</a:t>
            </a:r>
            <a:endParaRPr lang="en-US" sz="4800" dirty="0">
              <a:solidFill>
                <a:schemeClr val="accent6">
                  <a:lumMod val="60000"/>
                  <a:lumOff val="40000"/>
                </a:schemeClr>
              </a:solidFill>
            </a:endParaRPr>
          </a:p>
        </p:txBody>
      </p:sp>
      <p:pic>
        <p:nvPicPr>
          <p:cNvPr id="7" name="Picture 6"/>
          <p:cNvPicPr>
            <a:picLocks noChangeAspect="1"/>
          </p:cNvPicPr>
          <p:nvPr/>
        </p:nvPicPr>
        <p:blipFill>
          <a:blip r:embed="rId10"/>
          <a:stretch>
            <a:fillRect/>
          </a:stretch>
        </p:blipFill>
        <p:spPr>
          <a:xfrm>
            <a:off x="10703080" y="1832379"/>
            <a:ext cx="5162181" cy="8264225"/>
          </a:xfrm>
          <a:prstGeom prst="rect">
            <a:avLst/>
          </a:prstGeom>
        </p:spPr>
      </p:pic>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22</a:t>
            </a:r>
          </a:p>
        </p:txBody>
      </p:sp>
    </p:spTree>
    <p:extLst>
      <p:ext uri="{BB962C8B-B14F-4D97-AF65-F5344CB8AC3E}">
        <p14:creationId xmlns:p14="http://schemas.microsoft.com/office/powerpoint/2010/main" val="350088805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68400" y="266700"/>
            <a:ext cx="4043608" cy="2903945"/>
          </a:xfrm>
          <a:prstGeom prst="ellipse">
            <a:avLst/>
          </a:prstGeom>
          <a:ln>
            <a:noFill/>
          </a:ln>
          <a:effectLst>
            <a:softEdge rad="112500"/>
          </a:effectLst>
        </p:spPr>
      </p:pic>
      <p:pic>
        <p:nvPicPr>
          <p:cNvPr id="9" name="Picture 8"/>
          <p:cNvPicPr>
            <a:picLocks noChangeAspect="1"/>
          </p:cNvPicPr>
          <p:nvPr/>
        </p:nvPicPr>
        <p:blipFill>
          <a:blip r:embed="rId3"/>
          <a:stretch>
            <a:fillRect/>
          </a:stretch>
        </p:blipFill>
        <p:spPr>
          <a:xfrm>
            <a:off x="14630400" y="7631758"/>
            <a:ext cx="3281608" cy="24350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7"/>
          <p:cNvPicPr>
            <a:picLocks noChangeAspect="1"/>
          </p:cNvPicPr>
          <p:nvPr/>
        </p:nvPicPr>
        <p:blipFill>
          <a:blip r:embed="rId4"/>
          <a:srcRect/>
          <a:stretch>
            <a:fillRect/>
          </a:stretch>
        </p:blipFill>
        <p:spPr>
          <a:xfrm>
            <a:off x="-651721" y="4855742"/>
            <a:ext cx="1913042" cy="1947116"/>
          </a:xfrm>
          <a:prstGeom prst="rect">
            <a:avLst/>
          </a:prstGeom>
        </p:spPr>
      </p:pic>
      <p:pic>
        <p:nvPicPr>
          <p:cNvPr id="17" name="Picture 8"/>
          <p:cNvPicPr>
            <a:picLocks noChangeAspect="1"/>
          </p:cNvPicPr>
          <p:nvPr/>
        </p:nvPicPr>
        <p:blipFill>
          <a:blip r:embed="rId5"/>
          <a:srcRect/>
          <a:stretch>
            <a:fillRect/>
          </a:stretch>
        </p:blipFill>
        <p:spPr>
          <a:xfrm>
            <a:off x="8478119" y="-814387"/>
            <a:ext cx="4985585" cy="2790280"/>
          </a:xfrm>
          <a:prstGeom prst="rect">
            <a:avLst/>
          </a:prstGeom>
        </p:spPr>
      </p:pic>
      <p:pic>
        <p:nvPicPr>
          <p:cNvPr id="18" name="Picture 11"/>
          <p:cNvPicPr>
            <a:picLocks noChangeAspect="1"/>
          </p:cNvPicPr>
          <p:nvPr/>
        </p:nvPicPr>
        <p:blipFill>
          <a:blip r:embed="rId6"/>
          <a:srcRect/>
          <a:stretch>
            <a:fillRect/>
          </a:stretch>
        </p:blipFill>
        <p:spPr>
          <a:xfrm>
            <a:off x="17550085" y="3586769"/>
            <a:ext cx="1586275" cy="1995315"/>
          </a:xfrm>
          <a:prstGeom prst="rect">
            <a:avLst/>
          </a:prstGeom>
        </p:spPr>
      </p:pic>
      <p:sp>
        <p:nvSpPr>
          <p:cNvPr id="11" name="Freeform 8"/>
          <p:cNvSpPr/>
          <p:nvPr/>
        </p:nvSpPr>
        <p:spPr>
          <a:xfrm>
            <a:off x="609600" y="460718"/>
            <a:ext cx="7034128" cy="110138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ServerBroadCast.java</a:t>
            </a:r>
          </a:p>
          <a:p>
            <a:endParaRPr lang="en-US" dirty="0"/>
          </a:p>
        </p:txBody>
      </p:sp>
      <p:sp>
        <p:nvSpPr>
          <p:cNvPr id="10" name="Flowchart: Connector 9"/>
          <p:cNvSpPr/>
          <p:nvPr/>
        </p:nvSpPr>
        <p:spPr>
          <a:xfrm>
            <a:off x="13220700" y="9076181"/>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23</a:t>
            </a:r>
          </a:p>
        </p:txBody>
      </p:sp>
      <p:sp>
        <p:nvSpPr>
          <p:cNvPr id="12" name="TextBox 11">
            <a:extLst>
              <a:ext uri="{FF2B5EF4-FFF2-40B4-BE49-F238E27FC236}">
                <a16:creationId xmlns:a16="http://schemas.microsoft.com/office/drawing/2014/main" id="{94A3E5F9-6341-48F7-95E9-C5DC93488A96}"/>
              </a:ext>
            </a:extLst>
          </p:cNvPr>
          <p:cNvSpPr txBox="1"/>
          <p:nvPr/>
        </p:nvSpPr>
        <p:spPr>
          <a:xfrm>
            <a:off x="2286000" y="3140208"/>
            <a:ext cx="9894094" cy="3662541"/>
          </a:xfrm>
          <a:prstGeom prst="rect">
            <a:avLst/>
          </a:prstGeom>
          <a:noFill/>
        </p:spPr>
        <p:txBody>
          <a:bodyPr wrap="square">
            <a:spAutoFit/>
          </a:bodyPr>
          <a:lstStyle/>
          <a:p>
            <a:pPr marL="342900" indent="-342900">
              <a:buFont typeface="Arial" panose="020B0604020202020204" pitchFamily="34" charset="0"/>
              <a:buChar char="•"/>
            </a:pPr>
            <a:r>
              <a:rPr lang="en-US" sz="3200" dirty="0">
                <a:solidFill>
                  <a:schemeClr val="accent1">
                    <a:lumMod val="75000"/>
                  </a:schemeClr>
                </a:solidFill>
                <a:latin typeface="Aharoni" panose="02010803020104030203" pitchFamily="2" charset="-79"/>
                <a:cs typeface="Aharoni" panose="02010803020104030203" pitchFamily="2" charset="-79"/>
              </a:rPr>
              <a:t>Purpose:</a:t>
            </a:r>
          </a:p>
          <a:p>
            <a:pPr marL="342900" indent="-342900">
              <a:buFont typeface="Arial" panose="020B0604020202020204" pitchFamily="34" charset="0"/>
              <a:buChar char="•"/>
            </a:pPr>
            <a:endParaRPr lang="en-US" sz="2400" dirty="0">
              <a:solidFill>
                <a:schemeClr val="accent1">
                  <a:lumMod val="75000"/>
                </a:schemeClr>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Ø"/>
            </a:pPr>
            <a:r>
              <a:rPr lang="en-US" sz="2400" dirty="0">
                <a:solidFill>
                  <a:schemeClr val="tx2">
                    <a:lumMod val="50000"/>
                  </a:schemeClr>
                </a:solidFill>
                <a:latin typeface="Segoe UI" panose="020B0502040204020203" pitchFamily="34" charset="0"/>
                <a:cs typeface="Segoe UI" panose="020B0502040204020203" pitchFamily="34" charset="0"/>
              </a:rPr>
              <a:t>Manages group chatting functionality by broadcasting messages from one client to all other connected clients.</a:t>
            </a:r>
          </a:p>
          <a:p>
            <a:endParaRPr lang="en-US" sz="2400" dirty="0">
              <a:solidFill>
                <a:schemeClr val="accent1">
                  <a:lumMod val="75000"/>
                </a:schemeClr>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3200" dirty="0">
                <a:solidFill>
                  <a:schemeClr val="accent1">
                    <a:lumMod val="75000"/>
                  </a:schemeClr>
                </a:solidFill>
                <a:latin typeface="Aharoni" panose="02010803020104030203" pitchFamily="2" charset="-79"/>
                <a:cs typeface="Aharoni" panose="02010803020104030203" pitchFamily="2" charset="-79"/>
              </a:rPr>
              <a:t>Functions:</a:t>
            </a:r>
          </a:p>
          <a:p>
            <a:pPr marL="342900" indent="-342900">
              <a:buFont typeface="Arial" panose="020B0604020202020204" pitchFamily="34" charset="0"/>
              <a:buChar char="•"/>
            </a:pPr>
            <a:endParaRPr lang="en-US" sz="2400" dirty="0">
              <a:solidFill>
                <a:schemeClr val="accent1">
                  <a:lumMod val="75000"/>
                </a:schemeClr>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Ø"/>
            </a:pPr>
            <a:r>
              <a:rPr lang="en-US" sz="2400" dirty="0">
                <a:solidFill>
                  <a:schemeClr val="tx2">
                    <a:lumMod val="50000"/>
                  </a:schemeClr>
                </a:solidFill>
                <a:latin typeface="Segoe UI" panose="020B0502040204020203" pitchFamily="34" charset="0"/>
                <a:cs typeface="Segoe UI" panose="020B0502040204020203" pitchFamily="34" charset="0"/>
              </a:rPr>
              <a:t>Receive messages from the first user (client).</a:t>
            </a:r>
          </a:p>
          <a:p>
            <a:pPr marL="342900" indent="-342900">
              <a:buFont typeface="Wingdings" panose="05000000000000000000" pitchFamily="2" charset="2"/>
              <a:buChar char="Ø"/>
            </a:pPr>
            <a:r>
              <a:rPr lang="en-US" sz="2400" dirty="0">
                <a:solidFill>
                  <a:schemeClr val="tx2">
                    <a:lumMod val="50000"/>
                  </a:schemeClr>
                </a:solidFill>
                <a:latin typeface="Segoe UI" panose="020B0502040204020203" pitchFamily="34" charset="0"/>
                <a:cs typeface="Segoe UI" panose="020B0502040204020203" pitchFamily="34" charset="0"/>
              </a:rPr>
              <a:t>Broadcast messages to all other users (clients).</a:t>
            </a:r>
            <a:endParaRPr lang="en-PK" sz="2400" dirty="0">
              <a:solidFill>
                <a:schemeClr val="tx2">
                  <a:lumMod val="50000"/>
                </a:schemeClr>
              </a:solidFill>
            </a:endParaRPr>
          </a:p>
        </p:txBody>
      </p:sp>
      <p:pic>
        <p:nvPicPr>
          <p:cNvPr id="15" name="Picture 2">
            <a:extLst>
              <a:ext uri="{FF2B5EF4-FFF2-40B4-BE49-F238E27FC236}">
                <a16:creationId xmlns:a16="http://schemas.microsoft.com/office/drawing/2014/main" id="{B143A4B1-C615-462A-B399-3192B786D10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771900" y="7910391"/>
            <a:ext cx="1939845" cy="1590673"/>
          </a:xfrm>
          <a:prstGeom prst="rect">
            <a:avLst/>
          </a:prstGeom>
        </p:spPr>
      </p:pic>
    </p:spTree>
    <p:extLst>
      <p:ext uri="{BB962C8B-B14F-4D97-AF65-F5344CB8AC3E}">
        <p14:creationId xmlns:p14="http://schemas.microsoft.com/office/powerpoint/2010/main" val="15647569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68400" y="266700"/>
            <a:ext cx="4043608" cy="2903945"/>
          </a:xfrm>
          <a:prstGeom prst="ellipse">
            <a:avLst/>
          </a:prstGeom>
          <a:ln>
            <a:noFill/>
          </a:ln>
          <a:effectLst>
            <a:softEdge rad="112500"/>
          </a:effectLst>
        </p:spPr>
      </p:pic>
      <p:pic>
        <p:nvPicPr>
          <p:cNvPr id="9" name="Picture 8"/>
          <p:cNvPicPr>
            <a:picLocks noChangeAspect="1"/>
          </p:cNvPicPr>
          <p:nvPr/>
        </p:nvPicPr>
        <p:blipFill>
          <a:blip r:embed="rId3"/>
          <a:stretch>
            <a:fillRect/>
          </a:stretch>
        </p:blipFill>
        <p:spPr>
          <a:xfrm>
            <a:off x="14630400" y="7631758"/>
            <a:ext cx="3281608" cy="24350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7"/>
          <p:cNvPicPr>
            <a:picLocks noChangeAspect="1"/>
          </p:cNvPicPr>
          <p:nvPr/>
        </p:nvPicPr>
        <p:blipFill>
          <a:blip r:embed="rId4"/>
          <a:srcRect/>
          <a:stretch>
            <a:fillRect/>
          </a:stretch>
        </p:blipFill>
        <p:spPr>
          <a:xfrm>
            <a:off x="-651721" y="4855742"/>
            <a:ext cx="1913042" cy="1947116"/>
          </a:xfrm>
          <a:prstGeom prst="rect">
            <a:avLst/>
          </a:prstGeom>
        </p:spPr>
      </p:pic>
      <p:pic>
        <p:nvPicPr>
          <p:cNvPr id="17" name="Picture 8"/>
          <p:cNvPicPr>
            <a:picLocks noChangeAspect="1"/>
          </p:cNvPicPr>
          <p:nvPr/>
        </p:nvPicPr>
        <p:blipFill>
          <a:blip r:embed="rId5"/>
          <a:srcRect/>
          <a:stretch>
            <a:fillRect/>
          </a:stretch>
        </p:blipFill>
        <p:spPr>
          <a:xfrm>
            <a:off x="8478119" y="-814387"/>
            <a:ext cx="4985585" cy="2790280"/>
          </a:xfrm>
          <a:prstGeom prst="rect">
            <a:avLst/>
          </a:prstGeom>
        </p:spPr>
      </p:pic>
      <p:pic>
        <p:nvPicPr>
          <p:cNvPr id="18" name="Picture 11"/>
          <p:cNvPicPr>
            <a:picLocks noChangeAspect="1"/>
          </p:cNvPicPr>
          <p:nvPr/>
        </p:nvPicPr>
        <p:blipFill>
          <a:blip r:embed="rId6"/>
          <a:srcRect/>
          <a:stretch>
            <a:fillRect/>
          </a:stretch>
        </p:blipFill>
        <p:spPr>
          <a:xfrm>
            <a:off x="17550085" y="3586769"/>
            <a:ext cx="1586275" cy="1995315"/>
          </a:xfrm>
          <a:prstGeom prst="rect">
            <a:avLst/>
          </a:prstGeom>
        </p:spPr>
      </p:pic>
      <p:sp>
        <p:nvSpPr>
          <p:cNvPr id="11" name="Freeform 8"/>
          <p:cNvSpPr/>
          <p:nvPr/>
        </p:nvSpPr>
        <p:spPr>
          <a:xfrm>
            <a:off x="609600" y="460718"/>
            <a:ext cx="7034128" cy="110138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ServerBroadCast.java</a:t>
            </a:r>
          </a:p>
          <a:p>
            <a:endParaRPr lang="en-US" dirty="0"/>
          </a:p>
        </p:txBody>
      </p:sp>
      <p:sp>
        <p:nvSpPr>
          <p:cNvPr id="10" name="Flowchart: Connector 9"/>
          <p:cNvSpPr/>
          <p:nvPr/>
        </p:nvSpPr>
        <p:spPr>
          <a:xfrm>
            <a:off x="13220700" y="9076181"/>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24</a:t>
            </a:r>
          </a:p>
        </p:txBody>
      </p:sp>
      <p:sp>
        <p:nvSpPr>
          <p:cNvPr id="12" name="TextBox 11">
            <a:extLst>
              <a:ext uri="{FF2B5EF4-FFF2-40B4-BE49-F238E27FC236}">
                <a16:creationId xmlns:a16="http://schemas.microsoft.com/office/drawing/2014/main" id="{94A3E5F9-6341-48F7-95E9-C5DC93488A96}"/>
              </a:ext>
            </a:extLst>
          </p:cNvPr>
          <p:cNvSpPr txBox="1"/>
          <p:nvPr/>
        </p:nvSpPr>
        <p:spPr>
          <a:xfrm>
            <a:off x="2286000" y="3140208"/>
            <a:ext cx="9894094" cy="3662541"/>
          </a:xfrm>
          <a:prstGeom prst="rect">
            <a:avLst/>
          </a:prstGeom>
          <a:noFill/>
        </p:spPr>
        <p:txBody>
          <a:bodyPr wrap="square">
            <a:spAutoFit/>
          </a:bodyPr>
          <a:lstStyle/>
          <a:p>
            <a:pPr marL="342900" indent="-342900">
              <a:buFont typeface="Arial" panose="020B0604020202020204" pitchFamily="34" charset="0"/>
              <a:buChar char="•"/>
            </a:pPr>
            <a:r>
              <a:rPr lang="en-US" sz="3200" dirty="0">
                <a:solidFill>
                  <a:schemeClr val="accent1">
                    <a:lumMod val="75000"/>
                  </a:schemeClr>
                </a:solidFill>
                <a:latin typeface="Aharoni" panose="02010803020104030203" pitchFamily="2" charset="-79"/>
                <a:cs typeface="Aharoni" panose="02010803020104030203" pitchFamily="2" charset="-79"/>
              </a:rPr>
              <a:t>Purpose:</a:t>
            </a:r>
          </a:p>
          <a:p>
            <a:pPr marL="342900" indent="-342900">
              <a:buFont typeface="Arial" panose="020B0604020202020204" pitchFamily="34" charset="0"/>
              <a:buChar char="•"/>
            </a:pPr>
            <a:endParaRPr lang="en-US" sz="2400" dirty="0">
              <a:solidFill>
                <a:schemeClr val="accent1">
                  <a:lumMod val="75000"/>
                </a:schemeClr>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Ø"/>
            </a:pPr>
            <a:r>
              <a:rPr lang="en-US" sz="2400" dirty="0">
                <a:solidFill>
                  <a:schemeClr val="tx2">
                    <a:lumMod val="50000"/>
                  </a:schemeClr>
                </a:solidFill>
                <a:latin typeface="Segoe UI" panose="020B0502040204020203" pitchFamily="34" charset="0"/>
                <a:cs typeface="Segoe UI" panose="020B0502040204020203" pitchFamily="34" charset="0"/>
              </a:rPr>
              <a:t>Manages group chatting functionality by broadcasting messages from one client to all other connected clients.</a:t>
            </a:r>
          </a:p>
          <a:p>
            <a:endParaRPr lang="en-US" sz="2400" dirty="0">
              <a:solidFill>
                <a:schemeClr val="accent1">
                  <a:lumMod val="75000"/>
                </a:schemeClr>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3200" dirty="0">
                <a:solidFill>
                  <a:schemeClr val="accent1">
                    <a:lumMod val="75000"/>
                  </a:schemeClr>
                </a:solidFill>
                <a:latin typeface="Aharoni" panose="02010803020104030203" pitchFamily="2" charset="-79"/>
                <a:cs typeface="Aharoni" panose="02010803020104030203" pitchFamily="2" charset="-79"/>
              </a:rPr>
              <a:t>Functions:</a:t>
            </a:r>
          </a:p>
          <a:p>
            <a:pPr marL="342900" indent="-342900">
              <a:buFont typeface="Arial" panose="020B0604020202020204" pitchFamily="34" charset="0"/>
              <a:buChar char="•"/>
            </a:pPr>
            <a:endParaRPr lang="en-US" sz="2400" dirty="0">
              <a:solidFill>
                <a:schemeClr val="accent1">
                  <a:lumMod val="75000"/>
                </a:schemeClr>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Ø"/>
            </a:pPr>
            <a:r>
              <a:rPr lang="en-US" sz="2400" dirty="0">
                <a:solidFill>
                  <a:schemeClr val="tx2">
                    <a:lumMod val="50000"/>
                  </a:schemeClr>
                </a:solidFill>
                <a:latin typeface="Segoe UI" panose="020B0502040204020203" pitchFamily="34" charset="0"/>
                <a:cs typeface="Segoe UI" panose="020B0502040204020203" pitchFamily="34" charset="0"/>
              </a:rPr>
              <a:t>Receive messages from the first user (client).</a:t>
            </a:r>
          </a:p>
          <a:p>
            <a:pPr marL="342900" indent="-342900">
              <a:buFont typeface="Wingdings" panose="05000000000000000000" pitchFamily="2" charset="2"/>
              <a:buChar char="Ø"/>
            </a:pPr>
            <a:r>
              <a:rPr lang="en-US" sz="2400" dirty="0">
                <a:solidFill>
                  <a:schemeClr val="tx2">
                    <a:lumMod val="50000"/>
                  </a:schemeClr>
                </a:solidFill>
                <a:latin typeface="Segoe UI" panose="020B0502040204020203" pitchFamily="34" charset="0"/>
                <a:cs typeface="Segoe UI" panose="020B0502040204020203" pitchFamily="34" charset="0"/>
              </a:rPr>
              <a:t>Broadcast messages to all other users (clients).</a:t>
            </a:r>
            <a:endParaRPr lang="en-PK" sz="2400" dirty="0">
              <a:solidFill>
                <a:schemeClr val="tx2">
                  <a:lumMod val="50000"/>
                </a:schemeClr>
              </a:solidFill>
            </a:endParaRPr>
          </a:p>
        </p:txBody>
      </p:sp>
      <p:pic>
        <p:nvPicPr>
          <p:cNvPr id="15" name="Picture 2">
            <a:extLst>
              <a:ext uri="{FF2B5EF4-FFF2-40B4-BE49-F238E27FC236}">
                <a16:creationId xmlns:a16="http://schemas.microsoft.com/office/drawing/2014/main" id="{B143A4B1-C615-462A-B399-3192B786D10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771900" y="7910391"/>
            <a:ext cx="1939845" cy="1590673"/>
          </a:xfrm>
          <a:prstGeom prst="rect">
            <a:avLst/>
          </a:prstGeom>
        </p:spPr>
      </p:pic>
    </p:spTree>
    <p:extLst>
      <p:ext uri="{BB962C8B-B14F-4D97-AF65-F5344CB8AC3E}">
        <p14:creationId xmlns:p14="http://schemas.microsoft.com/office/powerpoint/2010/main" val="23967166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7"/>
          <p:cNvPicPr>
            <a:picLocks noChangeAspect="1"/>
          </p:cNvPicPr>
          <p:nvPr/>
        </p:nvPicPr>
        <p:blipFill>
          <a:blip r:embed="rId2"/>
          <a:srcRect/>
          <a:stretch>
            <a:fillRect/>
          </a:stretch>
        </p:blipFill>
        <p:spPr>
          <a:xfrm>
            <a:off x="-651721" y="4032109"/>
            <a:ext cx="1913042" cy="1947116"/>
          </a:xfrm>
          <a:prstGeom prst="rect">
            <a:avLst/>
          </a:prstGeom>
        </p:spPr>
      </p:pic>
      <p:pic>
        <p:nvPicPr>
          <p:cNvPr id="17" name="Picture 8"/>
          <p:cNvPicPr>
            <a:picLocks noChangeAspect="1"/>
          </p:cNvPicPr>
          <p:nvPr/>
        </p:nvPicPr>
        <p:blipFill>
          <a:blip r:embed="rId3"/>
          <a:srcRect/>
          <a:stretch>
            <a:fillRect/>
          </a:stretch>
        </p:blipFill>
        <p:spPr>
          <a:xfrm>
            <a:off x="8534400" y="-1107359"/>
            <a:ext cx="4985585" cy="2790280"/>
          </a:xfrm>
          <a:prstGeom prst="rect">
            <a:avLst/>
          </a:prstGeom>
        </p:spPr>
      </p:pic>
      <p:sp>
        <p:nvSpPr>
          <p:cNvPr id="11" name="Freeform 8"/>
          <p:cNvSpPr/>
          <p:nvPr/>
        </p:nvSpPr>
        <p:spPr>
          <a:xfrm>
            <a:off x="609600" y="460718"/>
            <a:ext cx="7034128" cy="239678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latin typeface="Arial Rounded MT Bold" panose="020F0704030504030204" pitchFamily="34" charset="0"/>
              </a:rPr>
              <a:t>FirstUser.java, SecondUser.java, ThirdUser.java</a:t>
            </a:r>
          </a:p>
          <a:p>
            <a:endParaRPr lang="en-US" dirty="0"/>
          </a:p>
        </p:txBody>
      </p:sp>
      <p:sp>
        <p:nvSpPr>
          <p:cNvPr id="10" name="Flowchart: Connector 9"/>
          <p:cNvSpPr/>
          <p:nvPr/>
        </p:nvSpPr>
        <p:spPr>
          <a:xfrm>
            <a:off x="760373" y="8705727"/>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25</a:t>
            </a:r>
          </a:p>
        </p:txBody>
      </p:sp>
      <p:sp>
        <p:nvSpPr>
          <p:cNvPr id="12" name="TextBox 11">
            <a:extLst>
              <a:ext uri="{FF2B5EF4-FFF2-40B4-BE49-F238E27FC236}">
                <a16:creationId xmlns:a16="http://schemas.microsoft.com/office/drawing/2014/main" id="{94A3E5F9-6341-48F7-95E9-C5DC93488A96}"/>
              </a:ext>
            </a:extLst>
          </p:cNvPr>
          <p:cNvSpPr txBox="1"/>
          <p:nvPr/>
        </p:nvSpPr>
        <p:spPr>
          <a:xfrm>
            <a:off x="1133098" y="3150473"/>
            <a:ext cx="9894094" cy="3407087"/>
          </a:xfrm>
          <a:prstGeom prst="rect">
            <a:avLst/>
          </a:prstGeom>
          <a:noFill/>
        </p:spPr>
        <p:txBody>
          <a:bodyPr wrap="square">
            <a:spAutoFit/>
          </a:bodyPr>
          <a:lstStyle/>
          <a:p>
            <a:pPr marL="342900" indent="-342900">
              <a:buFont typeface="Arial" panose="020B0604020202020204" pitchFamily="34" charset="0"/>
              <a:buChar char="•"/>
            </a:pPr>
            <a:r>
              <a:rPr lang="en-US" sz="3200" dirty="0">
                <a:solidFill>
                  <a:schemeClr val="accent1">
                    <a:lumMod val="75000"/>
                  </a:schemeClr>
                </a:solidFill>
                <a:latin typeface="Aharoni" panose="02010803020104030203" pitchFamily="2" charset="-79"/>
                <a:cs typeface="Aharoni" panose="02010803020104030203" pitchFamily="2" charset="-79"/>
              </a:rPr>
              <a:t>Purpose:</a:t>
            </a:r>
          </a:p>
          <a:p>
            <a:pPr marL="342900" indent="-342900">
              <a:buFont typeface="Arial" panose="020B0604020202020204" pitchFamily="34" charset="0"/>
              <a:buChar char="•"/>
            </a:pPr>
            <a:endParaRPr lang="en-US" sz="2400" dirty="0">
              <a:solidFill>
                <a:schemeClr val="accent1">
                  <a:lumMod val="75000"/>
                </a:schemeClr>
              </a:solidFill>
              <a:latin typeface="Aharoni" panose="02010803020104030203" pitchFamily="2" charset="-79"/>
              <a:cs typeface="Aharoni" panose="02010803020104030203" pitchFamily="2" charset="-79"/>
            </a:endParaRPr>
          </a:p>
          <a:p>
            <a:pPr marL="342900" lvl="0" indent="-342900">
              <a:lnSpc>
                <a:spcPct val="110000"/>
              </a:lnSpc>
              <a:spcAft>
                <a:spcPts val="600"/>
              </a:spcAft>
              <a:buFont typeface="Wingdings" panose="05000000000000000000" pitchFamily="2" charset="2"/>
              <a:buChar char=""/>
            </a:pPr>
            <a:r>
              <a:rPr lang="en-US" sz="2400" dirty="0">
                <a:solidFill>
                  <a:schemeClr val="tx2">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Represents individual users in the group chat.</a:t>
            </a:r>
            <a:endParaRPr lang="en-PK" sz="2400" dirty="0">
              <a:solidFill>
                <a:schemeClr val="tx2">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p>
            <a:endParaRPr lang="en-US" sz="2400" dirty="0">
              <a:solidFill>
                <a:schemeClr val="accent1">
                  <a:lumMod val="75000"/>
                </a:schemeClr>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3200" dirty="0">
                <a:solidFill>
                  <a:schemeClr val="accent1">
                    <a:lumMod val="75000"/>
                  </a:schemeClr>
                </a:solidFill>
                <a:latin typeface="Aharoni" panose="02010803020104030203" pitchFamily="2" charset="-79"/>
                <a:cs typeface="Aharoni" panose="02010803020104030203" pitchFamily="2" charset="-79"/>
              </a:rPr>
              <a:t>Functions:</a:t>
            </a:r>
          </a:p>
          <a:p>
            <a:pPr marL="342900" indent="-342900">
              <a:buFont typeface="Arial" panose="020B0604020202020204" pitchFamily="34" charset="0"/>
              <a:buChar char="•"/>
            </a:pPr>
            <a:endParaRPr lang="en-US" sz="2400" dirty="0">
              <a:solidFill>
                <a:schemeClr val="accent1">
                  <a:lumMod val="75000"/>
                </a:schemeClr>
              </a:solidFill>
              <a:latin typeface="Aharoni" panose="02010803020104030203" pitchFamily="2" charset="-79"/>
              <a:cs typeface="Aharoni" panose="02010803020104030203" pitchFamily="2" charset="-79"/>
            </a:endParaRPr>
          </a:p>
          <a:p>
            <a:pPr marL="342900" indent="-342900">
              <a:buFont typeface="Wingdings" panose="05000000000000000000" pitchFamily="2" charset="2"/>
              <a:buChar char="Ø"/>
            </a:pPr>
            <a:r>
              <a:rPr lang="en-US" sz="2400" dirty="0">
                <a:solidFill>
                  <a:schemeClr val="tx2">
                    <a:lumMod val="50000"/>
                  </a:schemeClr>
                </a:solidFill>
                <a:latin typeface="Segoe UI" panose="020B0502040204020203" pitchFamily="34" charset="0"/>
                <a:cs typeface="Segoe UI" panose="020B0502040204020203" pitchFamily="34" charset="0"/>
              </a:rPr>
              <a:t>Receive and display messages from the server.</a:t>
            </a:r>
          </a:p>
          <a:p>
            <a:pPr marL="342900" indent="-342900">
              <a:buFont typeface="Wingdings" panose="05000000000000000000" pitchFamily="2" charset="2"/>
              <a:buChar char="Ø"/>
            </a:pPr>
            <a:r>
              <a:rPr lang="en-US" sz="2400" dirty="0">
                <a:solidFill>
                  <a:schemeClr val="tx2">
                    <a:lumMod val="50000"/>
                  </a:schemeClr>
                </a:solidFill>
                <a:latin typeface="Segoe UI" panose="020B0502040204020203" pitchFamily="34" charset="0"/>
                <a:cs typeface="Segoe UI" panose="020B0502040204020203" pitchFamily="34" charset="0"/>
              </a:rPr>
              <a:t>Send messages to the server.</a:t>
            </a:r>
            <a:endParaRPr lang="en-PK" sz="2400" dirty="0">
              <a:solidFill>
                <a:schemeClr val="tx2">
                  <a:lumMod val="50000"/>
                </a:schemeClr>
              </a:solidFill>
            </a:endParaRPr>
          </a:p>
        </p:txBody>
      </p:sp>
      <p:pic>
        <p:nvPicPr>
          <p:cNvPr id="15" name="Picture 2">
            <a:extLst>
              <a:ext uri="{FF2B5EF4-FFF2-40B4-BE49-F238E27FC236}">
                <a16:creationId xmlns:a16="http://schemas.microsoft.com/office/drawing/2014/main" id="{B143A4B1-C615-462A-B399-3192B786D10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71900" y="7910391"/>
            <a:ext cx="1939845" cy="1590673"/>
          </a:xfrm>
          <a:prstGeom prst="rect">
            <a:avLst/>
          </a:prstGeom>
        </p:spPr>
      </p:pic>
      <p:pic>
        <p:nvPicPr>
          <p:cNvPr id="13" name="Picture 12">
            <a:extLst>
              <a:ext uri="{FF2B5EF4-FFF2-40B4-BE49-F238E27FC236}">
                <a16:creationId xmlns:a16="http://schemas.microsoft.com/office/drawing/2014/main" id="{77CF21C3-4C68-47A1-98F1-B4CCB1C234BE}"/>
              </a:ext>
            </a:extLst>
          </p:cNvPr>
          <p:cNvPicPr/>
          <p:nvPr/>
        </p:nvPicPr>
        <p:blipFill>
          <a:blip r:embed="rId6">
            <a:extLst>
              <a:ext uri="{28A0092B-C50C-407E-A947-70E740481C1C}">
                <a14:useLocalDpi xmlns:a14="http://schemas.microsoft.com/office/drawing/2010/main" val="0"/>
              </a:ext>
            </a:extLst>
          </a:blip>
          <a:stretch>
            <a:fillRect/>
          </a:stretch>
        </p:blipFill>
        <p:spPr>
          <a:xfrm>
            <a:off x="7772400" y="2247900"/>
            <a:ext cx="10410824" cy="7892006"/>
          </a:xfrm>
          <a:prstGeom prst="rect">
            <a:avLst/>
          </a:prstGeom>
        </p:spPr>
      </p:pic>
      <p:pic>
        <p:nvPicPr>
          <p:cNvPr id="14" name="Picture 11">
            <a:extLst>
              <a:ext uri="{FF2B5EF4-FFF2-40B4-BE49-F238E27FC236}">
                <a16:creationId xmlns:a16="http://schemas.microsoft.com/office/drawing/2014/main" id="{24A25257-2BED-4513-BBFF-B13A9D23926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810558" y="287781"/>
            <a:ext cx="592683" cy="1283370"/>
          </a:xfrm>
          <a:prstGeom prst="rect">
            <a:avLst/>
          </a:prstGeom>
        </p:spPr>
      </p:pic>
    </p:spTree>
    <p:extLst>
      <p:ext uri="{BB962C8B-B14F-4D97-AF65-F5344CB8AC3E}">
        <p14:creationId xmlns:p14="http://schemas.microsoft.com/office/powerpoint/2010/main" val="32940634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649912" y="-3759204"/>
            <a:ext cx="5357753" cy="5591583"/>
          </a:xfrm>
          <a:prstGeom prst="rect">
            <a:avLst/>
          </a:prstGeom>
        </p:spPr>
      </p:pic>
      <p:graphicFrame>
        <p:nvGraphicFramePr>
          <p:cNvPr id="6" name="Table 6"/>
          <p:cNvGraphicFramePr>
            <a:graphicFrameLocks noGrp="1"/>
          </p:cNvGraphicFramePr>
          <p:nvPr/>
        </p:nvGraphicFramePr>
        <p:xfrm>
          <a:off x="914400" y="2226178"/>
          <a:ext cx="16230600" cy="1219200"/>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1138537">
                <a:tc>
                  <a:txBody>
                    <a:bodyPr/>
                    <a:lstStyle/>
                    <a:p>
                      <a:pPr algn="l">
                        <a:lnSpc>
                          <a:spcPts val="6600"/>
                        </a:lnSpc>
                        <a:defRPr/>
                      </a:pPr>
                      <a:r>
                        <a:rPr lang="en-US" sz="5500" dirty="0">
                          <a:solidFill>
                            <a:srgbClr val="2B4B82"/>
                          </a:solidFill>
                          <a:latin typeface="Clear Sans Bold Bold"/>
                        </a:rPr>
                        <a:t>Input</a:t>
                      </a:r>
                      <a:r>
                        <a:rPr lang="en-US" sz="5500" baseline="0" dirty="0">
                          <a:solidFill>
                            <a:srgbClr val="2B4B82"/>
                          </a:solidFill>
                          <a:latin typeface="Clear Sans Bold Bold"/>
                        </a:rPr>
                        <a:t> Specifications</a:t>
                      </a:r>
                      <a:r>
                        <a:rPr lang="en-US" sz="5500" dirty="0">
                          <a:solidFill>
                            <a:srgbClr val="2B4B82"/>
                          </a:solidFill>
                          <a:latin typeface="Clear Sans Bold Bold"/>
                        </a:rPr>
                        <a:t> </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600"/>
                        </a:lnSpc>
                        <a:defRPr/>
                      </a:pPr>
                      <a:r>
                        <a:rPr lang="en-US" sz="6000" dirty="0">
                          <a:solidFill>
                            <a:srgbClr val="2B4B82"/>
                          </a:solidFill>
                          <a:latin typeface="Clear Sans Bold Bold"/>
                        </a:rPr>
                        <a:t>Output</a:t>
                      </a:r>
                      <a:r>
                        <a:rPr lang="en-US" sz="6000" baseline="0" dirty="0">
                          <a:solidFill>
                            <a:srgbClr val="2B4B82"/>
                          </a:solidFill>
                          <a:latin typeface="Clear Sans Bold Bold"/>
                        </a:rPr>
                        <a:t> Specifications</a:t>
                      </a:r>
                      <a:r>
                        <a:rPr lang="en-US" sz="6000" dirty="0">
                          <a:solidFill>
                            <a:srgbClr val="2B4B82"/>
                          </a:solidFill>
                          <a:latin typeface="Clear Sans Bold Bold"/>
                        </a:rPr>
                        <a:t> </a:t>
                      </a:r>
                      <a:endParaRPr lang="en-US" sz="1200" dirty="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8" name="Rectangle 7"/>
          <p:cNvSpPr/>
          <p:nvPr/>
        </p:nvSpPr>
        <p:spPr>
          <a:xfrm>
            <a:off x="655666" y="3619500"/>
            <a:ext cx="7726334" cy="4524315"/>
          </a:xfrm>
          <a:prstGeom prst="rect">
            <a:avLst/>
          </a:prstGeom>
        </p:spPr>
        <p:txBody>
          <a:bodyPr wrap="square">
            <a:spAutoFit/>
          </a:bodyPr>
          <a:lstStyle/>
          <a:p>
            <a:r>
              <a:rPr lang="en-US" sz="3200" dirty="0">
                <a:solidFill>
                  <a:schemeClr val="accent2">
                    <a:lumMod val="75000"/>
                  </a:schemeClr>
                </a:solidFill>
              </a:rPr>
              <a:t>•	</a:t>
            </a:r>
            <a:r>
              <a:rPr lang="en-US" sz="2800" b="1" dirty="0">
                <a:solidFill>
                  <a:schemeClr val="tx2">
                    <a:lumMod val="50000"/>
                  </a:schemeClr>
                </a:solidFill>
                <a:latin typeface="Segoe UI" panose="020B0502040204020203" pitchFamily="34" charset="0"/>
                <a:cs typeface="Segoe UI" panose="020B0502040204020203" pitchFamily="34" charset="0"/>
              </a:rPr>
              <a:t>Username and Password:</a:t>
            </a:r>
          </a:p>
          <a:p>
            <a:r>
              <a:rPr lang="en-US" sz="2800" dirty="0">
                <a:solidFill>
                  <a:schemeClr val="accent2">
                    <a:lumMod val="75000"/>
                  </a:schemeClr>
                </a:solidFill>
                <a:latin typeface="Segoe UI" panose="020B0502040204020203" pitchFamily="34" charset="0"/>
                <a:cs typeface="Segoe UI" panose="020B0502040204020203" pitchFamily="34" charset="0"/>
              </a:rPr>
              <a:t>Input from the user during the login/authentication process.</a:t>
            </a:r>
          </a:p>
          <a:p>
            <a:r>
              <a:rPr lang="en-US" sz="2800" dirty="0">
                <a:solidFill>
                  <a:schemeClr val="accent2">
                    <a:lumMod val="75000"/>
                  </a:schemeClr>
                </a:solidFill>
                <a:latin typeface="Segoe UI" panose="020B0502040204020203" pitchFamily="34" charset="0"/>
                <a:cs typeface="Segoe UI" panose="020B0502040204020203" pitchFamily="34" charset="0"/>
              </a:rPr>
              <a:t>•	</a:t>
            </a:r>
            <a:r>
              <a:rPr lang="en-US" sz="2800" b="1" dirty="0">
                <a:solidFill>
                  <a:schemeClr val="tx2">
                    <a:lumMod val="50000"/>
                  </a:schemeClr>
                </a:solidFill>
                <a:latin typeface="Segoe UI" panose="020B0502040204020203" pitchFamily="34" charset="0"/>
                <a:cs typeface="Segoe UI" panose="020B0502040204020203" pitchFamily="34" charset="0"/>
              </a:rPr>
              <a:t>Chat Messages:</a:t>
            </a:r>
          </a:p>
          <a:p>
            <a:r>
              <a:rPr lang="en-US" sz="2800" dirty="0">
                <a:solidFill>
                  <a:schemeClr val="accent2">
                    <a:lumMod val="75000"/>
                  </a:schemeClr>
                </a:solidFill>
                <a:latin typeface="Segoe UI" panose="020B0502040204020203" pitchFamily="34" charset="0"/>
                <a:cs typeface="Segoe UI" panose="020B0502040204020203" pitchFamily="34" charset="0"/>
              </a:rPr>
              <a:t>Input from users for one-on-one private chatting or group chatting.</a:t>
            </a:r>
          </a:p>
          <a:p>
            <a:r>
              <a:rPr lang="en-US" sz="2800" dirty="0">
                <a:solidFill>
                  <a:schemeClr val="accent2">
                    <a:lumMod val="75000"/>
                  </a:schemeClr>
                </a:solidFill>
                <a:latin typeface="Segoe UI" panose="020B0502040204020203" pitchFamily="34" charset="0"/>
                <a:cs typeface="Segoe UI" panose="020B0502040204020203" pitchFamily="34" charset="0"/>
              </a:rPr>
              <a:t>•	</a:t>
            </a:r>
            <a:r>
              <a:rPr lang="en-US" sz="2800" b="1" dirty="0">
                <a:solidFill>
                  <a:schemeClr val="tx2">
                    <a:lumMod val="50000"/>
                  </a:schemeClr>
                </a:solidFill>
                <a:latin typeface="Segoe UI" panose="020B0502040204020203" pitchFamily="34" charset="0"/>
                <a:cs typeface="Segoe UI" panose="020B0502040204020203" pitchFamily="34" charset="0"/>
              </a:rPr>
              <a:t>Commands (for server):</a:t>
            </a:r>
          </a:p>
          <a:p>
            <a:r>
              <a:rPr lang="en-US" sz="2800" dirty="0">
                <a:solidFill>
                  <a:schemeClr val="accent2">
                    <a:lumMod val="75000"/>
                  </a:schemeClr>
                </a:solidFill>
                <a:latin typeface="Segoe UI" panose="020B0502040204020203" pitchFamily="34" charset="0"/>
                <a:cs typeface="Segoe UI" panose="020B0502040204020203" pitchFamily="34" charset="0"/>
              </a:rPr>
              <a:t>Input commands to start, stop, or manage the server's functionality.</a:t>
            </a:r>
          </a:p>
          <a:p>
            <a:endParaRPr lang="en-US" sz="3200" dirty="0">
              <a:solidFill>
                <a:schemeClr val="accent2">
                  <a:lumMod val="75000"/>
                </a:schemeClr>
              </a:solidFill>
            </a:endParaRPr>
          </a:p>
        </p:txBody>
      </p:sp>
      <p:sp>
        <p:nvSpPr>
          <p:cNvPr id="9" name="Rectangle 8"/>
          <p:cNvSpPr/>
          <p:nvPr/>
        </p:nvSpPr>
        <p:spPr>
          <a:xfrm>
            <a:off x="8229600" y="3601720"/>
            <a:ext cx="9402734" cy="6832640"/>
          </a:xfrm>
          <a:prstGeom prst="rect">
            <a:avLst/>
          </a:prstGeom>
        </p:spPr>
        <p:txBody>
          <a:bodyPr wrap="square">
            <a:spAutoFit/>
          </a:bodyPr>
          <a:lstStyle/>
          <a:p>
            <a:r>
              <a:rPr lang="en-US" sz="2800" dirty="0">
                <a:solidFill>
                  <a:schemeClr val="accent2">
                    <a:lumMod val="75000"/>
                  </a:schemeClr>
                </a:solidFill>
                <a:latin typeface="Segoe UI" panose="020B0502040204020203" pitchFamily="34" charset="0"/>
                <a:cs typeface="Segoe UI" panose="020B0502040204020203" pitchFamily="34" charset="0"/>
              </a:rPr>
              <a:t>•</a:t>
            </a:r>
            <a:r>
              <a:rPr lang="en-US" sz="2800" b="1" dirty="0">
                <a:solidFill>
                  <a:schemeClr val="tx2">
                    <a:lumMod val="50000"/>
                  </a:schemeClr>
                </a:solidFill>
                <a:latin typeface="Segoe UI" panose="020B0502040204020203" pitchFamily="34" charset="0"/>
                <a:cs typeface="Segoe UI" panose="020B0502040204020203" pitchFamily="34" charset="0"/>
              </a:rPr>
              <a:t>	Splash Window (MainWindow.java):</a:t>
            </a:r>
          </a:p>
          <a:p>
            <a:r>
              <a:rPr lang="en-US" sz="2800" dirty="0">
                <a:solidFill>
                  <a:schemeClr val="accent2">
                    <a:lumMod val="75000"/>
                  </a:schemeClr>
                </a:solidFill>
                <a:latin typeface="Segoe UI" panose="020B0502040204020203" pitchFamily="34" charset="0"/>
                <a:cs typeface="Segoe UI" panose="020B0502040204020203" pitchFamily="34" charset="0"/>
              </a:rPr>
              <a:t>Output: Display of project name, description, and developer name.</a:t>
            </a:r>
          </a:p>
          <a:p>
            <a:r>
              <a:rPr lang="en-US" sz="2800" dirty="0">
                <a:solidFill>
                  <a:schemeClr val="accent2">
                    <a:lumMod val="75000"/>
                  </a:schemeClr>
                </a:solidFill>
                <a:latin typeface="Segoe UI" panose="020B0502040204020203" pitchFamily="34" charset="0"/>
                <a:cs typeface="Segoe UI" panose="020B0502040204020203" pitchFamily="34" charset="0"/>
              </a:rPr>
              <a:t>•	</a:t>
            </a:r>
            <a:r>
              <a:rPr lang="en-US" sz="2800" b="1" dirty="0">
                <a:solidFill>
                  <a:schemeClr val="tx2">
                    <a:lumMod val="50000"/>
                  </a:schemeClr>
                </a:solidFill>
                <a:latin typeface="Segoe UI" panose="020B0502040204020203" pitchFamily="34" charset="0"/>
                <a:cs typeface="Segoe UI" panose="020B0502040204020203" pitchFamily="34" charset="0"/>
              </a:rPr>
              <a:t>User Authentication (Login.java):</a:t>
            </a:r>
          </a:p>
          <a:p>
            <a:r>
              <a:rPr lang="en-US" sz="2800" dirty="0">
                <a:solidFill>
                  <a:schemeClr val="accent2">
                    <a:lumMod val="75000"/>
                  </a:schemeClr>
                </a:solidFill>
                <a:latin typeface="Segoe UI" panose="020B0502040204020203" pitchFamily="34" charset="0"/>
                <a:cs typeface="Segoe UI" panose="020B0502040204020203" pitchFamily="34" charset="0"/>
              </a:rPr>
              <a:t>Output: Successful or failed authentication message.</a:t>
            </a:r>
          </a:p>
          <a:p>
            <a:r>
              <a:rPr lang="en-US" sz="2800" dirty="0">
                <a:solidFill>
                  <a:schemeClr val="accent2">
                    <a:lumMod val="75000"/>
                  </a:schemeClr>
                </a:solidFill>
                <a:latin typeface="Segoe UI" panose="020B0502040204020203" pitchFamily="34" charset="0"/>
                <a:cs typeface="Segoe UI" panose="020B0502040204020203" pitchFamily="34" charset="0"/>
              </a:rPr>
              <a:t>•	</a:t>
            </a:r>
            <a:r>
              <a:rPr lang="en-US" sz="2800" b="1" dirty="0">
                <a:solidFill>
                  <a:schemeClr val="tx2">
                    <a:lumMod val="50000"/>
                  </a:schemeClr>
                </a:solidFill>
                <a:latin typeface="Segoe UI" panose="020B0502040204020203" pitchFamily="34" charset="0"/>
                <a:cs typeface="Segoe UI" panose="020B0502040204020203" pitchFamily="34" charset="0"/>
              </a:rPr>
              <a:t>One-on-One Private Chat (Server.java and Client.java):</a:t>
            </a:r>
          </a:p>
          <a:p>
            <a:r>
              <a:rPr lang="en-US" sz="2800" dirty="0">
                <a:solidFill>
                  <a:schemeClr val="accent2">
                    <a:lumMod val="75000"/>
                  </a:schemeClr>
                </a:solidFill>
                <a:latin typeface="Segoe UI" panose="020B0502040204020203" pitchFamily="34" charset="0"/>
                <a:cs typeface="Segoe UI" panose="020B0502040204020203" pitchFamily="34" charset="0"/>
              </a:rPr>
              <a:t>Output: Exchange of private messages between two users.</a:t>
            </a:r>
          </a:p>
          <a:p>
            <a:r>
              <a:rPr lang="en-US" sz="2800" dirty="0">
                <a:solidFill>
                  <a:schemeClr val="accent2">
                    <a:lumMod val="75000"/>
                  </a:schemeClr>
                </a:solidFill>
                <a:latin typeface="Segoe UI" panose="020B0502040204020203" pitchFamily="34" charset="0"/>
                <a:cs typeface="Segoe UI" panose="020B0502040204020203" pitchFamily="34" charset="0"/>
              </a:rPr>
              <a:t>•	</a:t>
            </a:r>
            <a:r>
              <a:rPr lang="en-US" sz="2800" b="1" dirty="0">
                <a:solidFill>
                  <a:schemeClr val="tx2">
                    <a:lumMod val="50000"/>
                  </a:schemeClr>
                </a:solidFill>
                <a:latin typeface="Segoe UI" panose="020B0502040204020203" pitchFamily="34" charset="0"/>
                <a:cs typeface="Segoe UI" panose="020B0502040204020203" pitchFamily="34" charset="0"/>
              </a:rPr>
              <a:t>Group Chat (ServerBroadcast.java, FirstUser.java, SecondUser.java, ThirdUser.java):</a:t>
            </a:r>
          </a:p>
          <a:p>
            <a:r>
              <a:rPr lang="en-US" sz="2800" dirty="0">
                <a:solidFill>
                  <a:schemeClr val="accent2">
                    <a:lumMod val="75000"/>
                  </a:schemeClr>
                </a:solidFill>
                <a:latin typeface="Segoe UI" panose="020B0502040204020203" pitchFamily="34" charset="0"/>
                <a:cs typeface="Segoe UI" panose="020B0502040204020203" pitchFamily="34" charset="0"/>
              </a:rPr>
              <a:t>Output: Broadcasting of messages from one user to all other connected users in the group.</a:t>
            </a:r>
          </a:p>
          <a:p>
            <a:r>
              <a:rPr lang="en-US" sz="2800" dirty="0">
                <a:solidFill>
                  <a:schemeClr val="accent2">
                    <a:lumMod val="75000"/>
                  </a:schemeClr>
                </a:solidFill>
                <a:latin typeface="Segoe UI" panose="020B0502040204020203" pitchFamily="34" charset="0"/>
                <a:cs typeface="Segoe UI" panose="020B0502040204020203" pitchFamily="34" charset="0"/>
              </a:rPr>
              <a:t>•	</a:t>
            </a:r>
            <a:r>
              <a:rPr lang="en-US" sz="2800" b="1" dirty="0">
                <a:solidFill>
                  <a:schemeClr val="tx2">
                    <a:lumMod val="50000"/>
                  </a:schemeClr>
                </a:solidFill>
                <a:latin typeface="Segoe UI" panose="020B0502040204020203" pitchFamily="34" charset="0"/>
                <a:cs typeface="Segoe UI" panose="020B0502040204020203" pitchFamily="34" charset="0"/>
              </a:rPr>
              <a:t>Database Connectivity (dbConnectivity):</a:t>
            </a:r>
          </a:p>
          <a:p>
            <a:r>
              <a:rPr lang="en-US" sz="2800" dirty="0">
                <a:solidFill>
                  <a:schemeClr val="accent2">
                    <a:lumMod val="75000"/>
                  </a:schemeClr>
                </a:solidFill>
                <a:latin typeface="Segoe UI" panose="020B0502040204020203" pitchFamily="34" charset="0"/>
                <a:cs typeface="Segoe UI" panose="020B0502040204020203" pitchFamily="34" charset="0"/>
              </a:rPr>
              <a:t>Output: Connection status messages (success or failure) during database operations.</a:t>
            </a:r>
          </a:p>
          <a:p>
            <a:endParaRPr lang="en-US" dirty="0">
              <a:solidFill>
                <a:schemeClr val="accent2">
                  <a:lumMod val="75000"/>
                </a:schemeClr>
              </a:solidFill>
            </a:endParaRPr>
          </a:p>
        </p:txBody>
      </p:sp>
      <p:sp>
        <p:nvSpPr>
          <p:cNvPr id="10" name="Flowchart: Connector 9"/>
          <p:cNvSpPr/>
          <p:nvPr/>
        </p:nvSpPr>
        <p:spPr>
          <a:xfrm>
            <a:off x="928687" y="84963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26</a:t>
            </a:r>
          </a:p>
        </p:txBody>
      </p:sp>
    </p:spTree>
    <p:extLst>
      <p:ext uri="{BB962C8B-B14F-4D97-AF65-F5344CB8AC3E}">
        <p14:creationId xmlns:p14="http://schemas.microsoft.com/office/powerpoint/2010/main" val="244873011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61463" y="1155378"/>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79313" y="5316566"/>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66643" y="-2441088"/>
            <a:ext cx="4317873" cy="5892879"/>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156393" y="2944102"/>
            <a:ext cx="4597438" cy="2842053"/>
          </a:xfrm>
          <a:prstGeom prst="rect">
            <a:avLst/>
          </a:prstGeom>
        </p:spPr>
      </p:pic>
      <p:sp>
        <p:nvSpPr>
          <p:cNvPr id="12" name="Freeform 8"/>
          <p:cNvSpPr/>
          <p:nvPr/>
        </p:nvSpPr>
        <p:spPr>
          <a:xfrm>
            <a:off x="8534400" y="1733359"/>
            <a:ext cx="7806244" cy="127021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a:solidFill>
                  <a:schemeClr val="accent2">
                    <a:lumMod val="20000"/>
                    <a:lumOff val="80000"/>
                  </a:schemeClr>
                </a:solidFill>
                <a:latin typeface="Arial Rounded MT Bold" panose="020F0704030504030204" pitchFamily="34" charset="0"/>
              </a:rPr>
              <a:t>  </a:t>
            </a:r>
            <a:r>
              <a:rPr lang="en-US" sz="6000" dirty="0">
                <a:solidFill>
                  <a:schemeClr val="accent6">
                    <a:lumMod val="60000"/>
                    <a:lumOff val="40000"/>
                  </a:schemeClr>
                </a:solidFill>
                <a:latin typeface="Arial Rounded MT Bold" panose="020F0704030504030204" pitchFamily="34" charset="0"/>
              </a:rPr>
              <a:t>Overall Interaction</a:t>
            </a:r>
          </a:p>
        </p:txBody>
      </p:sp>
      <p:sp>
        <p:nvSpPr>
          <p:cNvPr id="13" name="Flowchart: Connector 12"/>
          <p:cNvSpPr/>
          <p:nvPr/>
        </p:nvSpPr>
        <p:spPr>
          <a:xfrm>
            <a:off x="1811782" y="8936066"/>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27</a:t>
            </a:r>
          </a:p>
        </p:txBody>
      </p:sp>
      <p:sp>
        <p:nvSpPr>
          <p:cNvPr id="14" name="TextBox 13">
            <a:extLst>
              <a:ext uri="{FF2B5EF4-FFF2-40B4-BE49-F238E27FC236}">
                <a16:creationId xmlns:a16="http://schemas.microsoft.com/office/drawing/2014/main" id="{1E9D53C2-1CE3-4880-AA88-9FC4B60C3478}"/>
              </a:ext>
            </a:extLst>
          </p:cNvPr>
          <p:cNvSpPr txBox="1"/>
          <p:nvPr/>
        </p:nvSpPr>
        <p:spPr>
          <a:xfrm>
            <a:off x="6019800" y="2781300"/>
            <a:ext cx="12268200" cy="7478970"/>
          </a:xfrm>
          <a:prstGeom prst="rect">
            <a:avLst/>
          </a:prstGeom>
          <a:noFill/>
        </p:spPr>
        <p:txBody>
          <a:bodyPr wrap="square">
            <a:spAutoFit/>
          </a:bodyPr>
          <a:lstStyle/>
          <a:p>
            <a:endParaRPr lang="en-PK" sz="2400" dirty="0">
              <a:solidFill>
                <a:schemeClr val="accent3">
                  <a:lumMod val="60000"/>
                  <a:lumOff val="40000"/>
                </a:schemeClr>
              </a:solidFill>
              <a:latin typeface="Segoe UI" panose="020B0502040204020203" pitchFamily="34" charset="0"/>
              <a:cs typeface="Segoe UI" panose="020B0502040204020203" pitchFamily="34" charset="0"/>
            </a:endParaRPr>
          </a:p>
          <a:p>
            <a:r>
              <a:rPr lang="en-PK" sz="2400" dirty="0">
                <a:solidFill>
                  <a:schemeClr val="accent3">
                    <a:lumMod val="60000"/>
                    <a:lumOff val="40000"/>
                  </a:schemeClr>
                </a:solidFill>
                <a:latin typeface="Segoe UI" panose="020B0502040204020203" pitchFamily="34" charset="0"/>
                <a:cs typeface="Segoe UI" panose="020B0502040204020203" pitchFamily="34" charset="0"/>
              </a:rPr>
              <a:t>•	</a:t>
            </a:r>
            <a:r>
              <a:rPr lang="en-PK" sz="2400" b="1" dirty="0">
                <a:solidFill>
                  <a:schemeClr val="accent3">
                    <a:lumMod val="60000"/>
                    <a:lumOff val="40000"/>
                  </a:schemeClr>
                </a:solidFill>
                <a:latin typeface="Segoe UI" panose="020B0502040204020203" pitchFamily="34" charset="0"/>
                <a:cs typeface="Segoe UI" panose="020B0502040204020203" pitchFamily="34" charset="0"/>
              </a:rPr>
              <a:t>User Interaction:</a:t>
            </a:r>
          </a:p>
          <a:p>
            <a:r>
              <a:rPr lang="en-PK" sz="2400" dirty="0">
                <a:solidFill>
                  <a:schemeClr val="accent3">
                    <a:lumMod val="60000"/>
                    <a:lumOff val="40000"/>
                  </a:schemeClr>
                </a:solidFill>
                <a:latin typeface="Segoe UI" panose="020B0502040204020203" pitchFamily="34" charset="0"/>
                <a:cs typeface="Segoe UI" panose="020B0502040204020203" pitchFamily="34" charset="0"/>
              </a:rPr>
              <a:t>Users</a:t>
            </a:r>
            <a:r>
              <a:rPr lang="en-PK" sz="2400" b="1" dirty="0">
                <a:solidFill>
                  <a:schemeClr val="accent3">
                    <a:lumMod val="60000"/>
                    <a:lumOff val="40000"/>
                  </a:schemeClr>
                </a:solidFill>
                <a:latin typeface="Segoe UI" panose="020B0502040204020203" pitchFamily="34" charset="0"/>
                <a:cs typeface="Segoe UI" panose="020B0502040204020203" pitchFamily="34" charset="0"/>
              </a:rPr>
              <a:t> i</a:t>
            </a:r>
            <a:r>
              <a:rPr lang="en-PK" sz="2400" dirty="0">
                <a:solidFill>
                  <a:schemeClr val="accent3">
                    <a:lumMod val="60000"/>
                    <a:lumOff val="40000"/>
                  </a:schemeClr>
                </a:solidFill>
                <a:latin typeface="Segoe UI" panose="020B0502040204020203" pitchFamily="34" charset="0"/>
                <a:cs typeface="Segoe UI" panose="020B0502040204020203" pitchFamily="34" charset="0"/>
              </a:rPr>
              <a:t>nteract with the application through the graphical user interface provided by Java Swing and Java AWT components.</a:t>
            </a:r>
          </a:p>
          <a:p>
            <a:r>
              <a:rPr lang="en-PK" sz="2400" dirty="0">
                <a:solidFill>
                  <a:schemeClr val="accent3">
                    <a:lumMod val="60000"/>
                    <a:lumOff val="40000"/>
                  </a:schemeClr>
                </a:solidFill>
                <a:latin typeface="Segoe UI" panose="020B0502040204020203" pitchFamily="34" charset="0"/>
                <a:cs typeface="Segoe UI" panose="020B0502040204020203" pitchFamily="34" charset="0"/>
              </a:rPr>
              <a:t>Users input their credentials for authentication and exchange messages during chatting sessions.</a:t>
            </a:r>
            <a:endParaRPr lang="en-US" sz="2400" dirty="0">
              <a:solidFill>
                <a:schemeClr val="accent3">
                  <a:lumMod val="60000"/>
                  <a:lumOff val="40000"/>
                </a:schemeClr>
              </a:solidFill>
              <a:latin typeface="Segoe UI" panose="020B0502040204020203" pitchFamily="34" charset="0"/>
              <a:cs typeface="Segoe UI" panose="020B0502040204020203" pitchFamily="34" charset="0"/>
            </a:endParaRPr>
          </a:p>
          <a:p>
            <a:endParaRPr lang="en-PK" sz="2400" dirty="0">
              <a:solidFill>
                <a:schemeClr val="accent3">
                  <a:lumMod val="60000"/>
                  <a:lumOff val="40000"/>
                </a:schemeClr>
              </a:solidFill>
              <a:latin typeface="Segoe UI" panose="020B0502040204020203" pitchFamily="34" charset="0"/>
              <a:cs typeface="Segoe UI" panose="020B0502040204020203" pitchFamily="34" charset="0"/>
            </a:endParaRPr>
          </a:p>
          <a:p>
            <a:r>
              <a:rPr lang="en-PK" sz="2400" dirty="0">
                <a:solidFill>
                  <a:schemeClr val="accent3">
                    <a:lumMod val="60000"/>
                    <a:lumOff val="40000"/>
                  </a:schemeClr>
                </a:solidFill>
                <a:latin typeface="Segoe UI" panose="020B0502040204020203" pitchFamily="34" charset="0"/>
                <a:cs typeface="Segoe UI" panose="020B0502040204020203" pitchFamily="34" charset="0"/>
              </a:rPr>
              <a:t>•	</a:t>
            </a:r>
            <a:r>
              <a:rPr lang="en-PK" sz="2400" b="1" dirty="0">
                <a:solidFill>
                  <a:schemeClr val="accent3">
                    <a:lumMod val="60000"/>
                    <a:lumOff val="40000"/>
                  </a:schemeClr>
                </a:solidFill>
                <a:latin typeface="Segoe UI" panose="020B0502040204020203" pitchFamily="34" charset="0"/>
                <a:cs typeface="Segoe UI" panose="020B0502040204020203" pitchFamily="34" charset="0"/>
              </a:rPr>
              <a:t>Server Interaction:</a:t>
            </a:r>
          </a:p>
          <a:p>
            <a:r>
              <a:rPr lang="en-PK" sz="2400" dirty="0">
                <a:solidFill>
                  <a:schemeClr val="accent3">
                    <a:lumMod val="60000"/>
                    <a:lumOff val="40000"/>
                  </a:schemeClr>
                </a:solidFill>
                <a:latin typeface="Segoe UI" panose="020B0502040204020203" pitchFamily="34" charset="0"/>
                <a:cs typeface="Segoe UI" panose="020B0502040204020203" pitchFamily="34" charset="0"/>
              </a:rPr>
              <a:t>The server manages communication channels, handles authentication requests, and facilitates message broadcasting for group chatting.</a:t>
            </a:r>
          </a:p>
          <a:p>
            <a:r>
              <a:rPr lang="en-PK" sz="2400" dirty="0">
                <a:solidFill>
                  <a:schemeClr val="accent3">
                    <a:lumMod val="60000"/>
                    <a:lumOff val="40000"/>
                  </a:schemeClr>
                </a:solidFill>
                <a:latin typeface="Segoe UI" panose="020B0502040204020203" pitchFamily="34" charset="0"/>
                <a:cs typeface="Segoe UI" panose="020B0502040204020203" pitchFamily="34" charset="0"/>
              </a:rPr>
              <a:t>Server interacts with the MySQL database for user authentication and storage of login credentials.</a:t>
            </a:r>
            <a:endParaRPr lang="en-US" sz="2400" dirty="0">
              <a:solidFill>
                <a:schemeClr val="accent3">
                  <a:lumMod val="60000"/>
                  <a:lumOff val="40000"/>
                </a:schemeClr>
              </a:solidFill>
              <a:latin typeface="Segoe UI" panose="020B0502040204020203" pitchFamily="34" charset="0"/>
              <a:cs typeface="Segoe UI" panose="020B0502040204020203" pitchFamily="34" charset="0"/>
            </a:endParaRPr>
          </a:p>
          <a:p>
            <a:endParaRPr lang="en-PK" sz="2400" dirty="0">
              <a:solidFill>
                <a:schemeClr val="accent3">
                  <a:lumMod val="60000"/>
                  <a:lumOff val="40000"/>
                </a:schemeClr>
              </a:solidFill>
              <a:latin typeface="Segoe UI" panose="020B0502040204020203" pitchFamily="34" charset="0"/>
              <a:cs typeface="Segoe UI" panose="020B0502040204020203" pitchFamily="34" charset="0"/>
            </a:endParaRPr>
          </a:p>
          <a:p>
            <a:r>
              <a:rPr lang="en-PK" sz="2400" dirty="0">
                <a:solidFill>
                  <a:schemeClr val="accent3">
                    <a:lumMod val="60000"/>
                    <a:lumOff val="40000"/>
                  </a:schemeClr>
                </a:solidFill>
                <a:latin typeface="Segoe UI" panose="020B0502040204020203" pitchFamily="34" charset="0"/>
                <a:cs typeface="Segoe UI" panose="020B0502040204020203" pitchFamily="34" charset="0"/>
              </a:rPr>
              <a:t>•</a:t>
            </a:r>
            <a:r>
              <a:rPr lang="en-PK" sz="2400" b="1" dirty="0">
                <a:solidFill>
                  <a:schemeClr val="accent3">
                    <a:lumMod val="60000"/>
                    <a:lumOff val="40000"/>
                  </a:schemeClr>
                </a:solidFill>
                <a:latin typeface="Segoe UI" panose="020B0502040204020203" pitchFamily="34" charset="0"/>
                <a:cs typeface="Segoe UI" panose="020B0502040204020203" pitchFamily="34" charset="0"/>
              </a:rPr>
              <a:t>	Database Interaction:</a:t>
            </a:r>
          </a:p>
          <a:p>
            <a:r>
              <a:rPr lang="en-PK" sz="2400" dirty="0">
                <a:solidFill>
                  <a:schemeClr val="accent3">
                    <a:lumMod val="60000"/>
                    <a:lumOff val="40000"/>
                  </a:schemeClr>
                </a:solidFill>
                <a:latin typeface="Segoe UI" panose="020B0502040204020203" pitchFamily="34" charset="0"/>
                <a:cs typeface="Segoe UI" panose="020B0502040204020203" pitchFamily="34" charset="0"/>
              </a:rPr>
              <a:t>The application interacts with the MySQL database for user authentication purposes, validating login credentials provided by users.</a:t>
            </a:r>
            <a:endParaRPr lang="en-US" sz="2400" dirty="0">
              <a:solidFill>
                <a:schemeClr val="accent3">
                  <a:lumMod val="60000"/>
                  <a:lumOff val="40000"/>
                </a:schemeClr>
              </a:solidFill>
              <a:latin typeface="Segoe UI" panose="020B0502040204020203" pitchFamily="34" charset="0"/>
              <a:cs typeface="Segoe UI" panose="020B0502040204020203" pitchFamily="34" charset="0"/>
            </a:endParaRPr>
          </a:p>
          <a:p>
            <a:endParaRPr lang="en-PK" sz="2400" dirty="0">
              <a:solidFill>
                <a:schemeClr val="accent3">
                  <a:lumMod val="60000"/>
                  <a:lumOff val="40000"/>
                </a:schemeClr>
              </a:solidFill>
              <a:latin typeface="Segoe UI" panose="020B0502040204020203" pitchFamily="34" charset="0"/>
              <a:cs typeface="Segoe UI" panose="020B0502040204020203" pitchFamily="34" charset="0"/>
            </a:endParaRPr>
          </a:p>
          <a:p>
            <a:r>
              <a:rPr lang="en-PK" sz="2400" dirty="0">
                <a:solidFill>
                  <a:schemeClr val="accent3">
                    <a:lumMod val="60000"/>
                    <a:lumOff val="40000"/>
                  </a:schemeClr>
                </a:solidFill>
                <a:latin typeface="Segoe UI" panose="020B0502040204020203" pitchFamily="34" charset="0"/>
                <a:cs typeface="Segoe UI" panose="020B0502040204020203" pitchFamily="34" charset="0"/>
              </a:rPr>
              <a:t>•	</a:t>
            </a:r>
            <a:r>
              <a:rPr lang="en-PK" sz="2400" b="1" dirty="0">
                <a:solidFill>
                  <a:schemeClr val="accent3">
                    <a:lumMod val="60000"/>
                    <a:lumOff val="40000"/>
                  </a:schemeClr>
                </a:solidFill>
                <a:latin typeface="Segoe UI" panose="020B0502040204020203" pitchFamily="34" charset="0"/>
                <a:cs typeface="Segoe UI" panose="020B0502040204020203" pitchFamily="34" charset="0"/>
              </a:rPr>
              <a:t>Multithreading Interaction:</a:t>
            </a:r>
          </a:p>
          <a:p>
            <a:r>
              <a:rPr lang="en-PK" sz="2400" dirty="0">
                <a:solidFill>
                  <a:schemeClr val="accent3">
                    <a:lumMod val="60000"/>
                    <a:lumOff val="40000"/>
                  </a:schemeClr>
                </a:solidFill>
                <a:latin typeface="Segoe UI" panose="020B0502040204020203" pitchFamily="34" charset="0"/>
                <a:cs typeface="Segoe UI" panose="020B0502040204020203" pitchFamily="34" charset="0"/>
              </a:rPr>
              <a:t>Multithreading is utilized for efficient handling of multiple client connections and simultaneous message broadcasting in group chatting.</a:t>
            </a:r>
          </a:p>
        </p:txBody>
      </p:sp>
    </p:spTree>
    <p:extLst>
      <p:ext uri="{BB962C8B-B14F-4D97-AF65-F5344CB8AC3E}">
        <p14:creationId xmlns:p14="http://schemas.microsoft.com/office/powerpoint/2010/main" val="86494904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358575" y="3217038"/>
            <a:ext cx="10127952" cy="5911828"/>
            <a:chOff x="0" y="1293736"/>
            <a:chExt cx="13503935" cy="7882437"/>
          </a:xfrm>
        </p:grpSpPr>
        <p:sp>
          <p:nvSpPr>
            <p:cNvPr id="3" name="TextBox 3"/>
            <p:cNvSpPr txBox="1"/>
            <p:nvPr/>
          </p:nvSpPr>
          <p:spPr>
            <a:xfrm>
              <a:off x="202064" y="1293736"/>
              <a:ext cx="13301871" cy="5557077"/>
            </a:xfrm>
            <a:prstGeom prst="rect">
              <a:avLst/>
            </a:prstGeom>
          </p:spPr>
          <p:txBody>
            <a:bodyPr lIns="0" tIns="0" rIns="0" bIns="0" rtlCol="0" anchor="t">
              <a:spAutoFit/>
            </a:bodyPr>
            <a:lstStyle/>
            <a:p>
              <a:pPr>
                <a:lnSpc>
                  <a:spcPts val="6480"/>
                </a:lnSpc>
              </a:pPr>
              <a:r>
                <a:rPr lang="en-US" sz="9600" dirty="0">
                  <a:solidFill>
                    <a:srgbClr val="94DDDE"/>
                  </a:solidFill>
                  <a:latin typeface="Clear Sans Bold"/>
                </a:rPr>
                <a:t>Object-Oriented</a:t>
              </a:r>
            </a:p>
            <a:p>
              <a:pPr>
                <a:lnSpc>
                  <a:spcPts val="6480"/>
                </a:lnSpc>
              </a:pPr>
              <a:endParaRPr lang="en-US" sz="9600" dirty="0">
                <a:solidFill>
                  <a:srgbClr val="94DDDE"/>
                </a:solidFill>
                <a:latin typeface="Clear Sans Bold"/>
              </a:endParaRPr>
            </a:p>
            <a:p>
              <a:pPr>
                <a:lnSpc>
                  <a:spcPts val="6480"/>
                </a:lnSpc>
              </a:pPr>
              <a:r>
                <a:rPr lang="en-US" sz="9600" dirty="0">
                  <a:solidFill>
                    <a:srgbClr val="94DDDE"/>
                  </a:solidFill>
                  <a:latin typeface="Clear Sans Bold"/>
                </a:rPr>
                <a:t>Programming</a:t>
              </a:r>
            </a:p>
            <a:p>
              <a:pPr>
                <a:lnSpc>
                  <a:spcPts val="6480"/>
                </a:lnSpc>
              </a:pPr>
              <a:endParaRPr lang="en-US" sz="9600" dirty="0">
                <a:solidFill>
                  <a:srgbClr val="94DDDE"/>
                </a:solidFill>
                <a:latin typeface="Clear Sans Bold"/>
              </a:endParaRPr>
            </a:p>
            <a:p>
              <a:pPr>
                <a:lnSpc>
                  <a:spcPts val="6480"/>
                </a:lnSpc>
              </a:pPr>
              <a:r>
                <a:rPr lang="en-US" sz="9600" dirty="0">
                  <a:solidFill>
                    <a:schemeClr val="accent6">
                      <a:lumMod val="60000"/>
                      <a:lumOff val="40000"/>
                    </a:schemeClr>
                  </a:solidFill>
                  <a:latin typeface="Clear Sans Bold"/>
                </a:rPr>
                <a:t>Concepts</a:t>
              </a:r>
            </a:p>
          </p:txBody>
        </p:sp>
        <p:sp>
          <p:nvSpPr>
            <p:cNvPr id="4" name="TextBox 4"/>
            <p:cNvSpPr txBox="1"/>
            <p:nvPr/>
          </p:nvSpPr>
          <p:spPr>
            <a:xfrm>
              <a:off x="0" y="8553450"/>
              <a:ext cx="13301871" cy="622723"/>
            </a:xfrm>
            <a:prstGeom prst="rect">
              <a:avLst/>
            </a:prstGeom>
          </p:spPr>
          <p:txBody>
            <a:bodyPr lIns="0" tIns="0" rIns="0" bIns="0" rtlCol="0" anchor="t">
              <a:spAutoFit/>
            </a:bodyPr>
            <a:lstStyle/>
            <a:p>
              <a:pPr>
                <a:lnSpc>
                  <a:spcPts val="3919"/>
                </a:lnSpc>
              </a:pPr>
              <a:endParaRPr lang="en-US" sz="2799" spc="279" dirty="0">
                <a:solidFill>
                  <a:srgbClr val="F7B4A7"/>
                </a:solidFill>
                <a:latin typeface="Clear Sans Bold"/>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12653" y="2322150"/>
            <a:ext cx="3662625" cy="5642699"/>
          </a:xfrm>
          <a:prstGeom prst="rect">
            <a:avLst/>
          </a:prstGeom>
        </p:spPr>
      </p:pic>
      <p:pic>
        <p:nvPicPr>
          <p:cNvPr id="6" name="Picture 6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8540" y="8346276"/>
            <a:ext cx="1191260" cy="1145777"/>
          </a:xfrm>
          <a:prstGeom prst="rect">
            <a:avLst/>
          </a:prstGeom>
        </p:spPr>
      </p:pic>
      <p:pic>
        <p:nvPicPr>
          <p:cNvPr id="7" name="Picture 6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820400" y="1409700"/>
            <a:ext cx="1586006" cy="1263037"/>
          </a:xfrm>
          <a:prstGeom prst="rect">
            <a:avLst/>
          </a:prstGeom>
        </p:spPr>
      </p:pic>
      <p:pic>
        <p:nvPicPr>
          <p:cNvPr id="8" name="Picture 7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393235" y="7260047"/>
            <a:ext cx="1443729" cy="1409604"/>
          </a:xfrm>
          <a:prstGeom prst="rect">
            <a:avLst/>
          </a:prstGeom>
        </p:spPr>
      </p:pic>
      <p:pic>
        <p:nvPicPr>
          <p:cNvPr id="9" name="Picture 3"/>
          <p:cNvPicPr>
            <a:picLocks noChangeAspect="1"/>
          </p:cNvPicPr>
          <p:nvPr/>
        </p:nvPicPr>
        <p:blipFill>
          <a:blip r:embed="rId10"/>
          <a:srcRect/>
          <a:stretch>
            <a:fillRect/>
          </a:stretch>
        </p:blipFill>
        <p:spPr>
          <a:xfrm>
            <a:off x="-533400" y="-318089"/>
            <a:ext cx="2895600" cy="2902857"/>
          </a:xfrm>
          <a:prstGeom prst="rect">
            <a:avLst/>
          </a:prstGeom>
        </p:spPr>
      </p:pic>
      <p:pic>
        <p:nvPicPr>
          <p:cNvPr id="10" name="Picture 9"/>
          <p:cNvPicPr>
            <a:picLocks noChangeAspect="1"/>
          </p:cNvPicPr>
          <p:nvPr/>
        </p:nvPicPr>
        <p:blipFill>
          <a:blip r:embed="rId11"/>
          <a:srcRect/>
          <a:stretch>
            <a:fillRect/>
          </a:stretch>
        </p:blipFill>
        <p:spPr>
          <a:xfrm>
            <a:off x="7376278" y="7767036"/>
            <a:ext cx="4110249" cy="4043728"/>
          </a:xfrm>
          <a:prstGeom prst="rect">
            <a:avLst/>
          </a:prstGeom>
        </p:spPr>
      </p:pic>
      <p:sp>
        <p:nvSpPr>
          <p:cNvPr id="11" name="Flowchart: Connector 10"/>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28</a:t>
            </a:r>
          </a:p>
        </p:txBody>
      </p:sp>
    </p:spTree>
    <p:extLst>
      <p:ext uri="{BB962C8B-B14F-4D97-AF65-F5344CB8AC3E}">
        <p14:creationId xmlns:p14="http://schemas.microsoft.com/office/powerpoint/2010/main" val="42248326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489055" y="-1667093"/>
            <a:ext cx="4825772" cy="5175091"/>
          </a:xfrm>
          <a:prstGeom prst="rect">
            <a:avLst/>
          </a:prstGeom>
        </p:spPr>
      </p:pic>
      <p:sp>
        <p:nvSpPr>
          <p:cNvPr id="6" name="Rounded Rectangle 5"/>
          <p:cNvSpPr/>
          <p:nvPr/>
        </p:nvSpPr>
        <p:spPr>
          <a:xfrm>
            <a:off x="685800" y="3771900"/>
            <a:ext cx="5242559" cy="574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8"/>
          <p:cNvSpPr/>
          <p:nvPr/>
        </p:nvSpPr>
        <p:spPr>
          <a:xfrm>
            <a:off x="1108454" y="2335457"/>
            <a:ext cx="4495800"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a:solidFill>
                  <a:schemeClr val="accent2">
                    <a:lumMod val="20000"/>
                    <a:lumOff val="80000"/>
                  </a:schemeClr>
                </a:solidFill>
                <a:latin typeface="Arial Rounded MT Bold" panose="020F0704030504030204" pitchFamily="34" charset="0"/>
              </a:rPr>
              <a:t>  </a:t>
            </a:r>
            <a:r>
              <a:rPr lang="en-US" sz="3600" dirty="0">
                <a:solidFill>
                  <a:schemeClr val="accent2">
                    <a:lumMod val="20000"/>
                    <a:lumOff val="80000"/>
                  </a:schemeClr>
                </a:solidFill>
                <a:latin typeface="Arial Rounded MT Bold" panose="020F0704030504030204" pitchFamily="34" charset="0"/>
              </a:rPr>
              <a:t>ENCAPSULATION</a:t>
            </a:r>
            <a:endParaRPr lang="en-US" sz="2800" dirty="0">
              <a:solidFill>
                <a:schemeClr val="accent2">
                  <a:lumMod val="20000"/>
                  <a:lumOff val="80000"/>
                </a:schemeClr>
              </a:solidFill>
              <a:latin typeface="Arial Rounded MT Bold" panose="020F0704030504030204" pitchFamily="34" charset="0"/>
            </a:endParaRPr>
          </a:p>
        </p:txBody>
      </p:sp>
      <p:sp>
        <p:nvSpPr>
          <p:cNvPr id="7" name="Rectangle 6"/>
          <p:cNvSpPr/>
          <p:nvPr/>
        </p:nvSpPr>
        <p:spPr>
          <a:xfrm>
            <a:off x="914400" y="4003100"/>
            <a:ext cx="5013959" cy="5509200"/>
          </a:xfrm>
          <a:prstGeom prst="rect">
            <a:avLst/>
          </a:prstGeom>
        </p:spPr>
        <p:txBody>
          <a:bodyPr wrap="square">
            <a:spAutoFit/>
          </a:bodyPr>
          <a:lstStyle/>
          <a:p>
            <a:r>
              <a:rPr lang="en-US" sz="3200" dirty="0">
                <a:solidFill>
                  <a:schemeClr val="bg1"/>
                </a:solidFill>
              </a:rPr>
              <a:t>Encapsulation is a mechanism that binds data and code together, protecting them from external interference and misuse. It is achieved through the use of access modifiers such as public, private, and protected, which control the visibility of data and methods in a class</a:t>
            </a:r>
          </a:p>
        </p:txBody>
      </p:sp>
      <p:sp>
        <p:nvSpPr>
          <p:cNvPr id="19" name="Rounded Rectangle 18"/>
          <p:cNvSpPr/>
          <p:nvPr/>
        </p:nvSpPr>
        <p:spPr>
          <a:xfrm>
            <a:off x="6777152" y="3771900"/>
            <a:ext cx="5242559" cy="574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2573000" y="3759200"/>
            <a:ext cx="5438923" cy="5981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Inheritance is the process by which one class (called the subclass) acquires the properties and behavior of another class (called the superclass). This allows for the creation of hierarchical classifications of objects, where subclasses inherit the characteristics of their super classes and add additional functionality. </a:t>
            </a:r>
          </a:p>
        </p:txBody>
      </p:sp>
      <p:sp>
        <p:nvSpPr>
          <p:cNvPr id="21" name="Freeform 8"/>
          <p:cNvSpPr/>
          <p:nvPr/>
        </p:nvSpPr>
        <p:spPr>
          <a:xfrm>
            <a:off x="6938909" y="2335457"/>
            <a:ext cx="4495800"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a:solidFill>
                  <a:schemeClr val="accent2">
                    <a:lumMod val="20000"/>
                    <a:lumOff val="80000"/>
                  </a:schemeClr>
                </a:solidFill>
                <a:latin typeface="Arial Rounded MT Bold" panose="020F0704030504030204" pitchFamily="34" charset="0"/>
              </a:rPr>
              <a:t>  </a:t>
            </a:r>
            <a:r>
              <a:rPr lang="en-US" sz="3600" dirty="0">
                <a:solidFill>
                  <a:schemeClr val="accent2">
                    <a:lumMod val="20000"/>
                    <a:lumOff val="80000"/>
                  </a:schemeClr>
                </a:solidFill>
                <a:latin typeface="Arial Rounded MT Bold" panose="020F0704030504030204" pitchFamily="34" charset="0"/>
              </a:rPr>
              <a:t>POLYMORPHISM</a:t>
            </a:r>
            <a:endParaRPr lang="en-US" sz="2800" dirty="0">
              <a:solidFill>
                <a:schemeClr val="accent2">
                  <a:lumMod val="20000"/>
                  <a:lumOff val="80000"/>
                </a:schemeClr>
              </a:solidFill>
              <a:latin typeface="Arial Rounded MT Bold" panose="020F0704030504030204" pitchFamily="34" charset="0"/>
            </a:endParaRPr>
          </a:p>
        </p:txBody>
      </p:sp>
      <p:sp>
        <p:nvSpPr>
          <p:cNvPr id="22" name="Freeform 8"/>
          <p:cNvSpPr/>
          <p:nvPr/>
        </p:nvSpPr>
        <p:spPr>
          <a:xfrm>
            <a:off x="12769364" y="2351894"/>
            <a:ext cx="4819314"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a:solidFill>
                  <a:schemeClr val="accent2">
                    <a:lumMod val="20000"/>
                    <a:lumOff val="80000"/>
                  </a:schemeClr>
                </a:solidFill>
                <a:latin typeface="Arial Rounded MT Bold" panose="020F0704030504030204" pitchFamily="34" charset="0"/>
              </a:rPr>
              <a:t>  INHERITANCE</a:t>
            </a:r>
            <a:endParaRPr lang="en-US" sz="2800" dirty="0">
              <a:solidFill>
                <a:schemeClr val="accent2">
                  <a:lumMod val="20000"/>
                  <a:lumOff val="80000"/>
                </a:schemeClr>
              </a:solidFill>
              <a:latin typeface="Arial Rounded MT Bold" panose="020F0704030504030204" pitchFamily="34" charset="0"/>
            </a:endParaRPr>
          </a:p>
        </p:txBody>
      </p:sp>
      <p:sp>
        <p:nvSpPr>
          <p:cNvPr id="10" name="Rectangle 9"/>
          <p:cNvSpPr/>
          <p:nvPr/>
        </p:nvSpPr>
        <p:spPr>
          <a:xfrm>
            <a:off x="6967004" y="3995480"/>
            <a:ext cx="5329352" cy="5262979"/>
          </a:xfrm>
          <a:prstGeom prst="rect">
            <a:avLst/>
          </a:prstGeom>
        </p:spPr>
        <p:txBody>
          <a:bodyPr wrap="square">
            <a:spAutoFit/>
          </a:bodyPr>
          <a:lstStyle/>
          <a:p>
            <a:r>
              <a:rPr lang="en-US" sz="2800" dirty="0">
                <a:solidFill>
                  <a:schemeClr val="bg1"/>
                </a:solidFill>
              </a:rPr>
              <a:t>Polymorphism is a feature that allows objects of different classes to be treated as if they belong to a common class. This means that a single interface or method can be used to perform operations on objects of different types. This is achieved through the use of method overloading and overriding, as well as through the implementation of interfaces and abstract classes. </a:t>
            </a:r>
          </a:p>
        </p:txBody>
      </p:sp>
      <p:pic>
        <p:nvPicPr>
          <p:cNvPr id="23" name="Picture 22"/>
          <p:cNvPicPr>
            <a:picLocks noChangeAspect="1"/>
          </p:cNvPicPr>
          <p:nvPr/>
        </p:nvPicPr>
        <p:blipFill>
          <a:blip r:embed="rId3"/>
          <a:stretch>
            <a:fillRect/>
          </a:stretch>
        </p:blipFill>
        <p:spPr>
          <a:xfrm>
            <a:off x="15292461" y="-765891"/>
            <a:ext cx="3752431" cy="3101348"/>
          </a:xfrm>
          <a:prstGeom prst="ellipse">
            <a:avLst/>
          </a:prstGeom>
          <a:ln>
            <a:noFill/>
          </a:ln>
          <a:effectLst>
            <a:softEdge rad="112500"/>
          </a:effectLst>
        </p:spPr>
      </p:pic>
      <p:pic>
        <p:nvPicPr>
          <p:cNvPr id="2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604570" y="147004"/>
            <a:ext cx="1936860" cy="1951049"/>
          </a:xfrm>
          <a:prstGeom prst="rect">
            <a:avLst/>
          </a:prstGeom>
        </p:spPr>
      </p:pic>
      <p:pic>
        <p:nvPicPr>
          <p:cNvPr id="26"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77440" y="0"/>
            <a:ext cx="1061469" cy="2298458"/>
          </a:xfrm>
          <a:prstGeom prst="rect">
            <a:avLst/>
          </a:prstGeom>
        </p:spPr>
      </p:pic>
      <p:sp>
        <p:nvSpPr>
          <p:cNvPr id="14" name="Flowchart: Connector 13"/>
          <p:cNvSpPr/>
          <p:nvPr/>
        </p:nvSpPr>
        <p:spPr>
          <a:xfrm>
            <a:off x="11552567" y="924058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29</a:t>
            </a:r>
          </a:p>
        </p:txBody>
      </p:sp>
    </p:spTree>
    <p:extLst>
      <p:ext uri="{BB962C8B-B14F-4D97-AF65-F5344CB8AC3E}">
        <p14:creationId xmlns:p14="http://schemas.microsoft.com/office/powerpoint/2010/main" val="180777739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5830" t="22922" r="5612" b="7546"/>
          <a:stretch>
            <a:fillRect/>
          </a:stretch>
        </p:blipFill>
        <p:spPr>
          <a:xfrm>
            <a:off x="7800546" y="1517718"/>
            <a:ext cx="9643626" cy="7571792"/>
          </a:xfrm>
          <a:prstGeom prst="rect">
            <a:avLst/>
          </a:prstGeom>
        </p:spPr>
      </p:pic>
      <p:pic>
        <p:nvPicPr>
          <p:cNvPr id="3" name="Picture 3"/>
          <p:cNvPicPr>
            <a:picLocks noChangeAspect="1"/>
          </p:cNvPicPr>
          <p:nvPr/>
        </p:nvPicPr>
        <p:blipFill>
          <a:blip r:embed="rId4"/>
          <a:srcRect l="3361" t="20697" b="4245"/>
          <a:stretch>
            <a:fillRect/>
          </a:stretch>
        </p:blipFill>
        <p:spPr>
          <a:xfrm>
            <a:off x="9732604" y="2626381"/>
            <a:ext cx="5948851" cy="812959"/>
          </a:xfrm>
          <a:prstGeom prst="rect">
            <a:avLst/>
          </a:prstGeom>
        </p:spPr>
      </p:pic>
      <p:pic>
        <p:nvPicPr>
          <p:cNvPr id="4" name="Picture 4"/>
          <p:cNvPicPr>
            <a:picLocks noChangeAspect="1"/>
          </p:cNvPicPr>
          <p:nvPr/>
        </p:nvPicPr>
        <p:blipFill>
          <a:blip r:embed="rId4"/>
          <a:srcRect l="3361" t="20697" b="4245"/>
          <a:stretch>
            <a:fillRect/>
          </a:stretch>
        </p:blipFill>
        <p:spPr>
          <a:xfrm>
            <a:off x="9732604" y="4425476"/>
            <a:ext cx="5948851" cy="812959"/>
          </a:xfrm>
          <a:prstGeom prst="rect">
            <a:avLst/>
          </a:prstGeom>
        </p:spPr>
      </p:pic>
      <p:pic>
        <p:nvPicPr>
          <p:cNvPr id="5" name="Picture 5"/>
          <p:cNvPicPr>
            <a:picLocks noChangeAspect="1"/>
          </p:cNvPicPr>
          <p:nvPr/>
        </p:nvPicPr>
        <p:blipFill>
          <a:blip r:embed="rId4"/>
          <a:srcRect l="3361" t="20697" b="4245"/>
          <a:stretch>
            <a:fillRect/>
          </a:stretch>
        </p:blipFill>
        <p:spPr>
          <a:xfrm>
            <a:off x="9732604" y="6229035"/>
            <a:ext cx="5948851" cy="812959"/>
          </a:xfrm>
          <a:prstGeom prst="rect">
            <a:avLst/>
          </a:prstGeom>
        </p:spPr>
      </p:pic>
      <p:pic>
        <p:nvPicPr>
          <p:cNvPr id="6" name="Picture 6"/>
          <p:cNvPicPr>
            <a:picLocks noChangeAspect="1"/>
          </p:cNvPicPr>
          <p:nvPr/>
        </p:nvPicPr>
        <p:blipFill>
          <a:blip r:embed="rId4"/>
          <a:srcRect l="3361" t="20697" b="4245"/>
          <a:stretch>
            <a:fillRect/>
          </a:stretch>
        </p:blipFill>
        <p:spPr>
          <a:xfrm>
            <a:off x="9732604" y="8155279"/>
            <a:ext cx="5948851" cy="812959"/>
          </a:xfrm>
          <a:prstGeom prst="rect">
            <a:avLst/>
          </a:prstGeom>
        </p:spPr>
      </p:pic>
      <p:sp>
        <p:nvSpPr>
          <p:cNvPr id="8" name="Freeform 8"/>
          <p:cNvSpPr/>
          <p:nvPr/>
        </p:nvSpPr>
        <p:spPr>
          <a:xfrm>
            <a:off x="8647327" y="605546"/>
            <a:ext cx="7062308" cy="141222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4800" dirty="0">
                <a:solidFill>
                  <a:schemeClr val="accent2">
                    <a:lumMod val="20000"/>
                    <a:lumOff val="80000"/>
                  </a:schemeClr>
                </a:solidFill>
                <a:latin typeface="Arial Rounded MT Bold" panose="020F0704030504030204" pitchFamily="34" charset="0"/>
              </a:rPr>
              <a:t>  </a:t>
            </a:r>
            <a:r>
              <a:rPr lang="en-US" sz="4000" dirty="0">
                <a:solidFill>
                  <a:schemeClr val="accent2">
                    <a:lumMod val="20000"/>
                    <a:lumOff val="80000"/>
                  </a:schemeClr>
                </a:solidFill>
                <a:latin typeface="Arial Rounded MT Bold" panose="020F0704030504030204" pitchFamily="34" charset="0"/>
              </a:rPr>
              <a:t> </a:t>
            </a:r>
          </a:p>
          <a:p>
            <a:r>
              <a:rPr lang="en-US" sz="4000" dirty="0">
                <a:solidFill>
                  <a:schemeClr val="accent2">
                    <a:lumMod val="20000"/>
                    <a:lumOff val="80000"/>
                  </a:schemeClr>
                </a:solidFill>
                <a:latin typeface="Arial Rounded MT Bold" panose="020F0704030504030204" pitchFamily="34" charset="0"/>
              </a:rPr>
              <a:t>  </a:t>
            </a:r>
          </a:p>
        </p:txBody>
      </p:sp>
      <p:pic>
        <p:nvPicPr>
          <p:cNvPr id="19" name="Picture 19"/>
          <p:cNvPicPr>
            <a:picLocks noChangeAspect="1"/>
          </p:cNvPicPr>
          <p:nvPr/>
        </p:nvPicPr>
        <p:blipFill>
          <a:blip r:embed="rId5"/>
          <a:srcRect/>
          <a:stretch>
            <a:fillRect/>
          </a:stretch>
        </p:blipFill>
        <p:spPr>
          <a:xfrm rot="-846027">
            <a:off x="4735240" y="7959824"/>
            <a:ext cx="3412196" cy="3220260"/>
          </a:xfrm>
          <a:prstGeom prst="rect">
            <a:avLst/>
          </a:prstGeom>
        </p:spPr>
      </p:pic>
      <p:sp>
        <p:nvSpPr>
          <p:cNvPr id="21" name="Freeform 21"/>
          <p:cNvSpPr/>
          <p:nvPr/>
        </p:nvSpPr>
        <p:spPr>
          <a:xfrm>
            <a:off x="1196335" y="5840655"/>
            <a:ext cx="5390383" cy="2731845"/>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rgbClr val="AAE6F8"/>
          </a:solidFill>
          <a:ln>
            <a:noFill/>
          </a:ln>
        </p:spPr>
        <p:txBody>
          <a:bodyPr/>
          <a:lstStyle/>
          <a:p>
            <a:pPr algn="ctr"/>
            <a:r>
              <a:rPr lang="en-US" sz="8000" b="1" dirty="0">
                <a:solidFill>
                  <a:schemeClr val="accent4">
                    <a:lumMod val="50000"/>
                  </a:schemeClr>
                </a:solidFill>
              </a:rPr>
              <a:t>T</a:t>
            </a:r>
            <a:r>
              <a:rPr lang="en-US" sz="6600" dirty="0">
                <a:solidFill>
                  <a:schemeClr val="accent4">
                    <a:lumMod val="50000"/>
                  </a:schemeClr>
                </a:solidFill>
              </a:rPr>
              <a:t>ALK</a:t>
            </a:r>
            <a:r>
              <a:rPr lang="en-US" sz="6600" dirty="0">
                <a:solidFill>
                  <a:schemeClr val="accent2">
                    <a:lumMod val="75000"/>
                  </a:schemeClr>
                </a:solidFill>
              </a:rPr>
              <a:t> </a:t>
            </a:r>
            <a:r>
              <a:rPr lang="en-US" sz="8000" b="1" dirty="0">
                <a:solidFill>
                  <a:schemeClr val="accent4">
                    <a:lumMod val="50000"/>
                  </a:schemeClr>
                </a:solidFill>
              </a:rPr>
              <a:t>B</a:t>
            </a:r>
            <a:r>
              <a:rPr lang="en-US" sz="6600" dirty="0">
                <a:solidFill>
                  <a:schemeClr val="accent4">
                    <a:lumMod val="50000"/>
                  </a:schemeClr>
                </a:solidFill>
              </a:rPr>
              <a:t>UDDY</a:t>
            </a:r>
            <a:r>
              <a:rPr lang="en-US" sz="6600" dirty="0">
                <a:solidFill>
                  <a:schemeClr val="accent2">
                    <a:lumMod val="75000"/>
                  </a:schemeClr>
                </a:solidFill>
              </a:rPr>
              <a:t> </a:t>
            </a:r>
            <a:r>
              <a:rPr lang="en-US" sz="8000" b="1" dirty="0">
                <a:solidFill>
                  <a:schemeClr val="accent2">
                    <a:lumMod val="75000"/>
                  </a:schemeClr>
                </a:solidFill>
              </a:rPr>
              <a:t>N</a:t>
            </a:r>
            <a:r>
              <a:rPr lang="en-US" sz="6600" dirty="0">
                <a:solidFill>
                  <a:schemeClr val="accent2">
                    <a:lumMod val="75000"/>
                  </a:schemeClr>
                </a:solidFill>
              </a:rPr>
              <a:t>ET</a:t>
            </a:r>
            <a:r>
              <a:rPr lang="en-US" sz="6600" b="1" dirty="0">
                <a:solidFill>
                  <a:schemeClr val="accent2">
                    <a:lumMod val="75000"/>
                  </a:schemeClr>
                </a:solidFill>
              </a:rPr>
              <a:t> </a:t>
            </a:r>
            <a:r>
              <a:rPr lang="en-US" sz="8000" b="1" dirty="0">
                <a:solidFill>
                  <a:schemeClr val="accent2">
                    <a:lumMod val="75000"/>
                  </a:schemeClr>
                </a:solidFill>
              </a:rPr>
              <a:t>N</a:t>
            </a:r>
            <a:r>
              <a:rPr lang="en-US" sz="6600" dirty="0">
                <a:solidFill>
                  <a:schemeClr val="accent2">
                    <a:lumMod val="75000"/>
                  </a:schemeClr>
                </a:solidFill>
              </a:rPr>
              <a:t>EXUS</a:t>
            </a:r>
            <a:endParaRPr lang="en-US" sz="6600" dirty="0">
              <a:solidFill>
                <a:schemeClr val="accent4">
                  <a:lumMod val="50000"/>
                </a:schemeClr>
              </a:solidFill>
            </a:endParaRPr>
          </a:p>
        </p:txBody>
      </p:sp>
      <p:pic>
        <p:nvPicPr>
          <p:cNvPr id="23" name="Picture 23"/>
          <p:cNvPicPr>
            <a:picLocks noChangeAspect="1"/>
          </p:cNvPicPr>
          <p:nvPr/>
        </p:nvPicPr>
        <p:blipFill>
          <a:blip r:embed="rId6"/>
          <a:srcRect/>
          <a:stretch>
            <a:fillRect/>
          </a:stretch>
        </p:blipFill>
        <p:spPr>
          <a:xfrm rot="-994467">
            <a:off x="15872912" y="-342817"/>
            <a:ext cx="3102574" cy="3261576"/>
          </a:xfrm>
          <a:prstGeom prst="rect">
            <a:avLst/>
          </a:prstGeom>
        </p:spPr>
      </p:pic>
      <p:pic>
        <p:nvPicPr>
          <p:cNvPr id="24" name="Picture 24"/>
          <p:cNvPicPr>
            <a:picLocks noChangeAspect="1"/>
          </p:cNvPicPr>
          <p:nvPr/>
        </p:nvPicPr>
        <p:blipFill>
          <a:blip r:embed="rId7"/>
          <a:srcRect/>
          <a:stretch>
            <a:fillRect/>
          </a:stretch>
        </p:blipFill>
        <p:spPr>
          <a:xfrm>
            <a:off x="-1212381" y="120644"/>
            <a:ext cx="4482161" cy="3535305"/>
          </a:xfrm>
          <a:prstGeom prst="rect">
            <a:avLst/>
          </a:prstGeom>
        </p:spPr>
      </p:pic>
      <p:sp>
        <p:nvSpPr>
          <p:cNvPr id="25" name="TextBox 25"/>
          <p:cNvSpPr txBox="1"/>
          <p:nvPr/>
        </p:nvSpPr>
        <p:spPr>
          <a:xfrm>
            <a:off x="1165855" y="4189018"/>
            <a:ext cx="5790394" cy="1285875"/>
          </a:xfrm>
          <a:prstGeom prst="rect">
            <a:avLst/>
          </a:prstGeom>
        </p:spPr>
        <p:txBody>
          <a:bodyPr lIns="0" tIns="0" rIns="0" bIns="0" rtlCol="0" anchor="t">
            <a:spAutoFit/>
          </a:bodyPr>
          <a:lstStyle/>
          <a:p>
            <a:pPr algn="ctr">
              <a:lnSpc>
                <a:spcPts val="10199"/>
              </a:lnSpc>
            </a:pPr>
            <a:r>
              <a:rPr lang="en-US" sz="8499" dirty="0">
                <a:solidFill>
                  <a:srgbClr val="191919"/>
                </a:solidFill>
                <a:latin typeface="Nourd Bold Bold"/>
              </a:rPr>
              <a:t>Agenda</a:t>
            </a:r>
          </a:p>
        </p:txBody>
      </p:sp>
      <p:sp>
        <p:nvSpPr>
          <p:cNvPr id="18" name="Freeform 8"/>
          <p:cNvSpPr/>
          <p:nvPr/>
        </p:nvSpPr>
        <p:spPr>
          <a:xfrm>
            <a:off x="8603695" y="2267649"/>
            <a:ext cx="7105940" cy="1308906"/>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4800" dirty="0">
                <a:solidFill>
                  <a:schemeClr val="accent2">
                    <a:lumMod val="20000"/>
                    <a:lumOff val="80000"/>
                  </a:schemeClr>
                </a:solidFill>
                <a:latin typeface="Arial Rounded MT Bold" panose="020F0704030504030204" pitchFamily="34" charset="0"/>
              </a:rPr>
              <a:t>  </a:t>
            </a:r>
            <a:endParaRPr lang="en-US" dirty="0"/>
          </a:p>
        </p:txBody>
      </p:sp>
      <p:sp>
        <p:nvSpPr>
          <p:cNvPr id="20" name="Freeform 8"/>
          <p:cNvSpPr/>
          <p:nvPr/>
        </p:nvSpPr>
        <p:spPr>
          <a:xfrm>
            <a:off x="8603695" y="3836728"/>
            <a:ext cx="7105940"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4800" dirty="0">
                <a:solidFill>
                  <a:schemeClr val="accent2">
                    <a:lumMod val="20000"/>
                    <a:lumOff val="80000"/>
                  </a:schemeClr>
                </a:solidFill>
                <a:latin typeface="Arial Rounded MT Bold" panose="020F0704030504030204" pitchFamily="34" charset="0"/>
              </a:rPr>
              <a:t>  </a:t>
            </a:r>
            <a:endParaRPr lang="en-US" sz="1600" dirty="0"/>
          </a:p>
        </p:txBody>
      </p:sp>
      <p:sp>
        <p:nvSpPr>
          <p:cNvPr id="22" name="Freeform 8"/>
          <p:cNvSpPr/>
          <p:nvPr/>
        </p:nvSpPr>
        <p:spPr>
          <a:xfrm>
            <a:off x="8603695" y="5075978"/>
            <a:ext cx="7105940" cy="1163315"/>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3600" dirty="0">
                <a:solidFill>
                  <a:schemeClr val="accent2">
                    <a:lumMod val="20000"/>
                    <a:lumOff val="80000"/>
                  </a:schemeClr>
                </a:solidFill>
                <a:latin typeface="Arial Rounded MT Bold" panose="020F0704030504030204" pitchFamily="34" charset="0"/>
              </a:rPr>
              <a:t>  </a:t>
            </a:r>
            <a:endParaRPr lang="en-US" dirty="0"/>
          </a:p>
        </p:txBody>
      </p:sp>
      <p:sp>
        <p:nvSpPr>
          <p:cNvPr id="27" name="Freeform 8"/>
          <p:cNvSpPr/>
          <p:nvPr/>
        </p:nvSpPr>
        <p:spPr>
          <a:xfrm>
            <a:off x="8603694" y="6610797"/>
            <a:ext cx="7105941" cy="137318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4800" dirty="0">
                <a:solidFill>
                  <a:schemeClr val="accent2">
                    <a:lumMod val="20000"/>
                    <a:lumOff val="80000"/>
                  </a:schemeClr>
                </a:solidFill>
                <a:latin typeface="Arial Rounded MT Bold" panose="020F0704030504030204" pitchFamily="34" charset="0"/>
              </a:rPr>
              <a:t>  </a:t>
            </a:r>
            <a:endParaRPr lang="en-US" dirty="0"/>
          </a:p>
        </p:txBody>
      </p:sp>
      <p:sp>
        <p:nvSpPr>
          <p:cNvPr id="29" name="Freeform 8"/>
          <p:cNvSpPr/>
          <p:nvPr/>
        </p:nvSpPr>
        <p:spPr>
          <a:xfrm>
            <a:off x="8603695" y="8369769"/>
            <a:ext cx="7105942" cy="1527586"/>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4800" dirty="0">
                <a:solidFill>
                  <a:schemeClr val="accent2">
                    <a:lumMod val="20000"/>
                    <a:lumOff val="80000"/>
                  </a:schemeClr>
                </a:solidFill>
              </a:rPr>
              <a:t>  </a:t>
            </a:r>
          </a:p>
        </p:txBody>
      </p:sp>
      <p:sp>
        <p:nvSpPr>
          <p:cNvPr id="26" name="Flowchart: Connector 25"/>
          <p:cNvSpPr/>
          <p:nvPr/>
        </p:nvSpPr>
        <p:spPr>
          <a:xfrm>
            <a:off x="13905448" y="833094"/>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06</a:t>
            </a:r>
          </a:p>
        </p:txBody>
      </p:sp>
      <p:sp>
        <p:nvSpPr>
          <p:cNvPr id="30" name="Flowchart: Connector 29"/>
          <p:cNvSpPr/>
          <p:nvPr/>
        </p:nvSpPr>
        <p:spPr>
          <a:xfrm>
            <a:off x="13905448" y="2429739"/>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07</a:t>
            </a:r>
          </a:p>
        </p:txBody>
      </p:sp>
      <p:sp>
        <p:nvSpPr>
          <p:cNvPr id="31" name="Flowchart: Connector 30"/>
          <p:cNvSpPr/>
          <p:nvPr/>
        </p:nvSpPr>
        <p:spPr>
          <a:xfrm>
            <a:off x="13905448" y="3832852"/>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08</a:t>
            </a:r>
          </a:p>
        </p:txBody>
      </p:sp>
      <p:sp>
        <p:nvSpPr>
          <p:cNvPr id="32" name="Flowchart: Connector 31"/>
          <p:cNvSpPr/>
          <p:nvPr/>
        </p:nvSpPr>
        <p:spPr>
          <a:xfrm>
            <a:off x="13905448" y="5171464"/>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09</a:t>
            </a:r>
          </a:p>
        </p:txBody>
      </p:sp>
      <p:sp>
        <p:nvSpPr>
          <p:cNvPr id="33" name="Flowchart: Connector 32"/>
          <p:cNvSpPr/>
          <p:nvPr/>
        </p:nvSpPr>
        <p:spPr>
          <a:xfrm>
            <a:off x="13997184" y="6696749"/>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11</a:t>
            </a:r>
          </a:p>
        </p:txBody>
      </p:sp>
      <p:sp>
        <p:nvSpPr>
          <p:cNvPr id="35" name="Flowchart: Connector 34"/>
          <p:cNvSpPr/>
          <p:nvPr/>
        </p:nvSpPr>
        <p:spPr>
          <a:xfrm>
            <a:off x="13997184" y="850718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12</a:t>
            </a:r>
          </a:p>
        </p:txBody>
      </p:sp>
      <p:pic>
        <p:nvPicPr>
          <p:cNvPr id="10" name="Picture 9">
            <a:extLst>
              <a:ext uri="{FF2B5EF4-FFF2-40B4-BE49-F238E27FC236}">
                <a16:creationId xmlns:a16="http://schemas.microsoft.com/office/drawing/2014/main" id="{7CADA0EE-2A26-46A9-A932-93178F1CBF43}"/>
              </a:ext>
            </a:extLst>
          </p:cNvPr>
          <p:cNvPicPr>
            <a:picLocks noChangeAspect="1"/>
          </p:cNvPicPr>
          <p:nvPr/>
        </p:nvPicPr>
        <p:blipFill rotWithShape="1">
          <a:blip r:embed="rId8"/>
          <a:srcRect l="5527"/>
          <a:stretch/>
        </p:blipFill>
        <p:spPr>
          <a:xfrm>
            <a:off x="3848797" y="992558"/>
            <a:ext cx="4527211" cy="3110144"/>
          </a:xfrm>
          <a:prstGeom prst="rect">
            <a:avLst/>
          </a:prstGeom>
        </p:spPr>
      </p:pic>
      <p:sp>
        <p:nvSpPr>
          <p:cNvPr id="36" name="TextBox 35">
            <a:extLst>
              <a:ext uri="{FF2B5EF4-FFF2-40B4-BE49-F238E27FC236}">
                <a16:creationId xmlns:a16="http://schemas.microsoft.com/office/drawing/2014/main" id="{2B4C507F-D119-4920-98A1-60E2126332BF}"/>
              </a:ext>
            </a:extLst>
          </p:cNvPr>
          <p:cNvSpPr txBox="1"/>
          <p:nvPr/>
        </p:nvSpPr>
        <p:spPr>
          <a:xfrm>
            <a:off x="9220305" y="896592"/>
            <a:ext cx="10301288" cy="830997"/>
          </a:xfrm>
          <a:prstGeom prst="rect">
            <a:avLst/>
          </a:prstGeom>
          <a:noFill/>
        </p:spPr>
        <p:txBody>
          <a:bodyPr wrap="square">
            <a:spAutoFit/>
          </a:bodyPr>
          <a:lstStyle/>
          <a:p>
            <a:r>
              <a:rPr lang="en-US" sz="4800" dirty="0">
                <a:solidFill>
                  <a:schemeClr val="accent2">
                    <a:lumMod val="20000"/>
                    <a:lumOff val="80000"/>
                  </a:schemeClr>
                </a:solidFill>
                <a:latin typeface="Arial Rounded MT Bold" panose="020F0704030504030204" pitchFamily="34" charset="0"/>
              </a:rPr>
              <a:t>Abstract</a:t>
            </a:r>
            <a:endParaRPr lang="en-PK" sz="4800" dirty="0"/>
          </a:p>
        </p:txBody>
      </p:sp>
      <p:sp>
        <p:nvSpPr>
          <p:cNvPr id="37" name="TextBox 36">
            <a:extLst>
              <a:ext uri="{FF2B5EF4-FFF2-40B4-BE49-F238E27FC236}">
                <a16:creationId xmlns:a16="http://schemas.microsoft.com/office/drawing/2014/main" id="{9BC7DDBE-1E4D-4161-8238-3FE78CF5BDFE}"/>
              </a:ext>
            </a:extLst>
          </p:cNvPr>
          <p:cNvSpPr txBox="1"/>
          <p:nvPr/>
        </p:nvSpPr>
        <p:spPr>
          <a:xfrm>
            <a:off x="9144000" y="2535434"/>
            <a:ext cx="4593630" cy="830997"/>
          </a:xfrm>
          <a:prstGeom prst="rect">
            <a:avLst/>
          </a:prstGeom>
          <a:noFill/>
        </p:spPr>
        <p:txBody>
          <a:bodyPr wrap="square">
            <a:spAutoFit/>
          </a:bodyPr>
          <a:lstStyle/>
          <a:p>
            <a:r>
              <a:rPr lang="en-US" sz="4800" dirty="0">
                <a:solidFill>
                  <a:schemeClr val="accent2">
                    <a:lumMod val="20000"/>
                    <a:lumOff val="80000"/>
                  </a:schemeClr>
                </a:solidFill>
                <a:latin typeface="Arial Rounded MT Bold" panose="020F0704030504030204" pitchFamily="34" charset="0"/>
              </a:rPr>
              <a:t>History</a:t>
            </a:r>
            <a:endParaRPr lang="en-PK" sz="4800" dirty="0"/>
          </a:p>
        </p:txBody>
      </p:sp>
      <p:sp>
        <p:nvSpPr>
          <p:cNvPr id="38" name="TextBox 37">
            <a:extLst>
              <a:ext uri="{FF2B5EF4-FFF2-40B4-BE49-F238E27FC236}">
                <a16:creationId xmlns:a16="http://schemas.microsoft.com/office/drawing/2014/main" id="{23F1A1EB-07BC-4002-9B10-4C30DD2268D4}"/>
              </a:ext>
            </a:extLst>
          </p:cNvPr>
          <p:cNvSpPr txBox="1"/>
          <p:nvPr/>
        </p:nvSpPr>
        <p:spPr>
          <a:xfrm>
            <a:off x="9144000" y="3921426"/>
            <a:ext cx="4593630" cy="830997"/>
          </a:xfrm>
          <a:prstGeom prst="rect">
            <a:avLst/>
          </a:prstGeom>
          <a:noFill/>
        </p:spPr>
        <p:txBody>
          <a:bodyPr wrap="square">
            <a:spAutoFit/>
          </a:bodyPr>
          <a:lstStyle/>
          <a:p>
            <a:r>
              <a:rPr lang="en-US" sz="4800" dirty="0">
                <a:solidFill>
                  <a:schemeClr val="accent2">
                    <a:lumMod val="20000"/>
                    <a:lumOff val="80000"/>
                  </a:schemeClr>
                </a:solidFill>
                <a:latin typeface="Arial Rounded MT Bold" panose="020F0704030504030204" pitchFamily="34" charset="0"/>
              </a:rPr>
              <a:t>Objective</a:t>
            </a:r>
            <a:endParaRPr lang="en-PK" sz="4800" dirty="0"/>
          </a:p>
        </p:txBody>
      </p:sp>
      <p:sp>
        <p:nvSpPr>
          <p:cNvPr id="39" name="TextBox 38">
            <a:extLst>
              <a:ext uri="{FF2B5EF4-FFF2-40B4-BE49-F238E27FC236}">
                <a16:creationId xmlns:a16="http://schemas.microsoft.com/office/drawing/2014/main" id="{AAAF00D7-F509-430C-AFC9-D6362F934DA8}"/>
              </a:ext>
            </a:extLst>
          </p:cNvPr>
          <p:cNvSpPr txBox="1"/>
          <p:nvPr/>
        </p:nvSpPr>
        <p:spPr>
          <a:xfrm>
            <a:off x="9220305" y="5149329"/>
            <a:ext cx="4656963" cy="830997"/>
          </a:xfrm>
          <a:prstGeom prst="rect">
            <a:avLst/>
          </a:prstGeom>
          <a:noFill/>
        </p:spPr>
        <p:txBody>
          <a:bodyPr wrap="square">
            <a:spAutoFit/>
          </a:bodyPr>
          <a:lstStyle/>
          <a:p>
            <a:r>
              <a:rPr lang="en-US" sz="4800" dirty="0">
                <a:solidFill>
                  <a:schemeClr val="accent2">
                    <a:lumMod val="20000"/>
                    <a:lumOff val="80000"/>
                  </a:schemeClr>
                </a:solidFill>
                <a:latin typeface="Arial Rounded MT Bold" panose="020F0704030504030204" pitchFamily="34" charset="0"/>
              </a:rPr>
              <a:t>Scope</a:t>
            </a:r>
            <a:endParaRPr lang="en-PK" sz="4800" dirty="0"/>
          </a:p>
        </p:txBody>
      </p:sp>
      <p:sp>
        <p:nvSpPr>
          <p:cNvPr id="40" name="TextBox 39">
            <a:extLst>
              <a:ext uri="{FF2B5EF4-FFF2-40B4-BE49-F238E27FC236}">
                <a16:creationId xmlns:a16="http://schemas.microsoft.com/office/drawing/2014/main" id="{2DBC9A15-8010-461D-AB82-02EB8689BE3E}"/>
              </a:ext>
            </a:extLst>
          </p:cNvPr>
          <p:cNvSpPr txBox="1"/>
          <p:nvPr/>
        </p:nvSpPr>
        <p:spPr>
          <a:xfrm>
            <a:off x="9144000" y="6538135"/>
            <a:ext cx="5029200" cy="1569660"/>
          </a:xfrm>
          <a:prstGeom prst="rect">
            <a:avLst/>
          </a:prstGeom>
          <a:noFill/>
        </p:spPr>
        <p:txBody>
          <a:bodyPr wrap="square">
            <a:spAutoFit/>
          </a:bodyPr>
          <a:lstStyle/>
          <a:p>
            <a:r>
              <a:rPr lang="en-US" sz="4800" dirty="0">
                <a:solidFill>
                  <a:schemeClr val="accent2">
                    <a:lumMod val="20000"/>
                    <a:lumOff val="80000"/>
                  </a:schemeClr>
                </a:solidFill>
                <a:latin typeface="Arial Rounded MT Bold" panose="020F0704030504030204" pitchFamily="34" charset="0"/>
              </a:rPr>
              <a:t>Beyond Current</a:t>
            </a:r>
          </a:p>
          <a:p>
            <a:r>
              <a:rPr lang="en-US" sz="4800" dirty="0">
                <a:solidFill>
                  <a:schemeClr val="accent2">
                    <a:lumMod val="20000"/>
                    <a:lumOff val="80000"/>
                  </a:schemeClr>
                </a:solidFill>
                <a:latin typeface="Arial Rounded MT Bold" panose="020F0704030504030204" pitchFamily="34" charset="0"/>
              </a:rPr>
              <a:t>focus</a:t>
            </a:r>
            <a:endParaRPr lang="en-PK" sz="4800" dirty="0"/>
          </a:p>
        </p:txBody>
      </p:sp>
      <p:sp>
        <p:nvSpPr>
          <p:cNvPr id="41" name="TextBox 40">
            <a:extLst>
              <a:ext uri="{FF2B5EF4-FFF2-40B4-BE49-F238E27FC236}">
                <a16:creationId xmlns:a16="http://schemas.microsoft.com/office/drawing/2014/main" id="{50089F78-CA11-4D25-A2DF-B18BA8A5A541}"/>
              </a:ext>
            </a:extLst>
          </p:cNvPr>
          <p:cNvSpPr txBox="1"/>
          <p:nvPr/>
        </p:nvSpPr>
        <p:spPr>
          <a:xfrm>
            <a:off x="9022556" y="8355482"/>
            <a:ext cx="4882892" cy="1569660"/>
          </a:xfrm>
          <a:prstGeom prst="rect">
            <a:avLst/>
          </a:prstGeom>
          <a:noFill/>
        </p:spPr>
        <p:txBody>
          <a:bodyPr wrap="square">
            <a:spAutoFit/>
          </a:bodyPr>
          <a:lstStyle/>
          <a:p>
            <a:r>
              <a:rPr lang="en-US" sz="4800" dirty="0">
                <a:solidFill>
                  <a:schemeClr val="accent2">
                    <a:lumMod val="20000"/>
                    <a:lumOff val="80000"/>
                  </a:schemeClr>
                </a:solidFill>
                <a:latin typeface="Arial Rounded MT Bold" panose="020F0704030504030204" pitchFamily="34" charset="0"/>
              </a:rPr>
              <a:t>Functionality &amp;</a:t>
            </a:r>
          </a:p>
          <a:p>
            <a:r>
              <a:rPr lang="en-US" sz="4800" dirty="0">
                <a:solidFill>
                  <a:schemeClr val="accent2">
                    <a:lumMod val="20000"/>
                    <a:lumOff val="80000"/>
                  </a:schemeClr>
                </a:solidFill>
                <a:latin typeface="Arial Rounded MT Bold" panose="020F0704030504030204" pitchFamily="34" charset="0"/>
              </a:rPr>
              <a:t>Implementation</a:t>
            </a:r>
            <a:endParaRPr lang="en-PK" sz="4800"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94581" y="1224786"/>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04514" y="4639178"/>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66643" y="-2441088"/>
            <a:ext cx="4317873" cy="5892879"/>
          </a:xfrm>
          <a:prstGeom prst="rect">
            <a:avLst/>
          </a:prstGeom>
        </p:spPr>
      </p:pic>
      <p:sp>
        <p:nvSpPr>
          <p:cNvPr id="12" name="Freeform 8"/>
          <p:cNvSpPr/>
          <p:nvPr/>
        </p:nvSpPr>
        <p:spPr>
          <a:xfrm>
            <a:off x="9448800" y="1573528"/>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a:solidFill>
                  <a:schemeClr val="accent2">
                    <a:lumMod val="20000"/>
                    <a:lumOff val="80000"/>
                  </a:schemeClr>
                </a:solidFill>
                <a:latin typeface="Arial Rounded MT Bold" panose="020F0704030504030204" pitchFamily="34" charset="0"/>
              </a:rPr>
              <a:t>  </a:t>
            </a:r>
            <a:r>
              <a:rPr lang="en-US" sz="6000">
                <a:solidFill>
                  <a:schemeClr val="accent6">
                    <a:lumMod val="60000"/>
                    <a:lumOff val="40000"/>
                  </a:schemeClr>
                </a:solidFill>
                <a:latin typeface="Arial Rounded MT Bold" panose="020F0704030504030204" pitchFamily="34" charset="0"/>
              </a:rPr>
              <a:t>OOP Concept</a:t>
            </a:r>
            <a:endParaRPr lang="en-US" sz="6000" dirty="0">
              <a:solidFill>
                <a:schemeClr val="accent6">
                  <a:lumMod val="60000"/>
                  <a:lumOff val="40000"/>
                </a:schemeClr>
              </a:solidFill>
              <a:latin typeface="Arial Rounded MT Bold" panose="020F0704030504030204" pitchFamily="34" charset="0"/>
            </a:endParaRPr>
          </a:p>
        </p:txBody>
      </p:sp>
      <p:sp>
        <p:nvSpPr>
          <p:cNvPr id="2" name="Rectangle 1"/>
          <p:cNvSpPr/>
          <p:nvPr/>
        </p:nvSpPr>
        <p:spPr>
          <a:xfrm>
            <a:off x="2743200" y="3615788"/>
            <a:ext cx="15733888" cy="5801588"/>
          </a:xfrm>
          <a:prstGeom prst="rect">
            <a:avLst/>
          </a:prstGeom>
        </p:spPr>
        <p:txBody>
          <a:bodyPr wrap="square">
            <a:spAutoFit/>
          </a:bodyPr>
          <a:lstStyle/>
          <a:p>
            <a:pPr marL="457200" lvl="0" indent="-457200">
              <a:lnSpc>
                <a:spcPct val="110000"/>
              </a:lnSpc>
              <a:spcAft>
                <a:spcPts val="600"/>
              </a:spcAft>
              <a:buFont typeface="Wingdings" panose="05000000000000000000" pitchFamily="2" charset="2"/>
              <a:buChar char="Ø"/>
            </a:pPr>
            <a:r>
              <a:rPr lang="en-PK" sz="3200" b="1" dirty="0">
                <a:solidFill>
                  <a:schemeClr val="accent6">
                    <a:lumMod val="75000"/>
                  </a:schemeClr>
                </a:solidFill>
                <a:effectLst/>
                <a:ea typeface="Times New Roman" panose="02020603050405020304" pitchFamily="18" charset="0"/>
                <a:cs typeface="Times New Roman" panose="02020603050405020304" pitchFamily="18" charset="0"/>
              </a:rPr>
              <a:t>Classes and Objects:</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The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TalkBuddy</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NetNexus</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chat application employs various classes like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MainWindow</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Login, dbConnectivity, Server, Client,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ServerBroadcast</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FirstUser</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SecondUser</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and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ThirdUser</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Objects of these classes represent different functionalities within the chat application, such as the splash window, user authentication, database connectivity, server-client communication for one-on-one chatting, and multithreading for group chatting.</a:t>
            </a:r>
            <a:endParaRPr lang="en-US" sz="24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a:lnSpc>
                <a:spcPct val="110000"/>
              </a:lnSpc>
              <a:spcAft>
                <a:spcPts val="600"/>
              </a:spcAft>
            </a:pPr>
            <a:endPar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marL="457200" lvl="0" indent="-457200">
              <a:lnSpc>
                <a:spcPct val="110000"/>
              </a:lnSpc>
              <a:spcAft>
                <a:spcPts val="600"/>
              </a:spcAft>
              <a:buFont typeface="Wingdings" panose="05000000000000000000" pitchFamily="2" charset="2"/>
              <a:buChar char="Ø"/>
            </a:pPr>
            <a:r>
              <a:rPr lang="en-PK" sz="3200" b="1" dirty="0">
                <a:solidFill>
                  <a:schemeClr val="accent6">
                    <a:lumMod val="75000"/>
                  </a:schemeClr>
                </a:solidFill>
                <a:effectLst/>
                <a:ea typeface="Times New Roman" panose="02020603050405020304" pitchFamily="18" charset="0"/>
                <a:cs typeface="Times New Roman" panose="02020603050405020304" pitchFamily="18" charset="0"/>
              </a:rPr>
              <a:t>Inheritance:</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Inheritance establishes relationships between classes in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TalkBuddy</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NetNexus</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For example, a base class like Server can be extended by subclasses like Client,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ServerBroadcast</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FirstUser</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SecondUser</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and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ThirdUser</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to inherit common attributes and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behaviors</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related to server-client communication.</a:t>
            </a:r>
          </a:p>
          <a:p>
            <a:endParaRPr lang="en-US" sz="2800" dirty="0">
              <a:solidFill>
                <a:schemeClr val="accent6">
                  <a:lumMod val="40000"/>
                  <a:lumOff val="60000"/>
                </a:schemeClr>
              </a:solidFill>
            </a:endParaRPr>
          </a:p>
        </p:txBody>
      </p:sp>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30</a:t>
            </a:r>
          </a:p>
        </p:txBody>
      </p:sp>
    </p:spTree>
    <p:extLst>
      <p:ext uri="{BB962C8B-B14F-4D97-AF65-F5344CB8AC3E}">
        <p14:creationId xmlns:p14="http://schemas.microsoft.com/office/powerpoint/2010/main" val="17203303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94581" y="1224786"/>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04514" y="4639178"/>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66643" y="-2441088"/>
            <a:ext cx="4317873" cy="5892879"/>
          </a:xfrm>
          <a:prstGeom prst="rect">
            <a:avLst/>
          </a:prstGeom>
        </p:spPr>
      </p:pic>
      <p:sp>
        <p:nvSpPr>
          <p:cNvPr id="12" name="Freeform 8"/>
          <p:cNvSpPr/>
          <p:nvPr/>
        </p:nvSpPr>
        <p:spPr>
          <a:xfrm>
            <a:off x="9448800" y="1573528"/>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a:solidFill>
                  <a:schemeClr val="accent2">
                    <a:lumMod val="20000"/>
                    <a:lumOff val="80000"/>
                  </a:schemeClr>
                </a:solidFill>
                <a:latin typeface="Arial Rounded MT Bold" panose="020F0704030504030204" pitchFamily="34" charset="0"/>
              </a:rPr>
              <a:t>  </a:t>
            </a:r>
            <a:r>
              <a:rPr lang="en-US" sz="6000">
                <a:solidFill>
                  <a:schemeClr val="accent6">
                    <a:lumMod val="60000"/>
                    <a:lumOff val="40000"/>
                  </a:schemeClr>
                </a:solidFill>
                <a:latin typeface="Arial Rounded MT Bold" panose="020F0704030504030204" pitchFamily="34" charset="0"/>
              </a:rPr>
              <a:t>OOP Concept</a:t>
            </a:r>
            <a:endParaRPr lang="en-US" sz="6000" dirty="0">
              <a:solidFill>
                <a:schemeClr val="accent6">
                  <a:lumMod val="60000"/>
                  <a:lumOff val="40000"/>
                </a:schemeClr>
              </a:solidFill>
              <a:latin typeface="Arial Rounded MT Bold" panose="020F0704030504030204" pitchFamily="34" charset="0"/>
            </a:endParaRPr>
          </a:p>
        </p:txBody>
      </p:sp>
      <p:sp>
        <p:nvSpPr>
          <p:cNvPr id="2" name="Rectangle 1"/>
          <p:cNvSpPr/>
          <p:nvPr/>
        </p:nvSpPr>
        <p:spPr>
          <a:xfrm>
            <a:off x="2667000" y="3761928"/>
            <a:ext cx="15733888" cy="5869299"/>
          </a:xfrm>
          <a:prstGeom prst="rect">
            <a:avLst/>
          </a:prstGeom>
        </p:spPr>
        <p:txBody>
          <a:bodyPr wrap="square">
            <a:spAutoFit/>
          </a:bodyPr>
          <a:lstStyle/>
          <a:p>
            <a:pPr marL="457200" lvl="0" indent="-457200">
              <a:lnSpc>
                <a:spcPct val="110000"/>
              </a:lnSpc>
              <a:spcAft>
                <a:spcPts val="600"/>
              </a:spcAft>
              <a:buFont typeface="Wingdings" panose="05000000000000000000" pitchFamily="2" charset="2"/>
              <a:buChar char="Ø"/>
            </a:pPr>
            <a:r>
              <a:rPr lang="en-PK" sz="3200" b="1" dirty="0">
                <a:solidFill>
                  <a:schemeClr val="accent6">
                    <a:lumMod val="75000"/>
                  </a:schemeClr>
                </a:solidFill>
                <a:effectLst/>
                <a:ea typeface="Times New Roman" panose="02020603050405020304" pitchFamily="18" charset="0"/>
                <a:cs typeface="Times New Roman" panose="02020603050405020304" pitchFamily="18" charset="0"/>
              </a:rPr>
              <a:t>Encapsulation:</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Encapsulation is a fundamental concept applied to classes in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TalkBuddy</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NetNexus</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to encapsulate data and functionality securely.</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For example, the Login class encapsulates user authentication details like username and password, providing methods to securely access and verify this information.</a:t>
            </a:r>
            <a:endParaRPr lang="en-US" sz="24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a:lnSpc>
                <a:spcPct val="110000"/>
              </a:lnSpc>
              <a:spcAft>
                <a:spcPts val="600"/>
              </a:spcAft>
            </a:pPr>
            <a:endParaRPr lang="en-US" sz="28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marL="457200" lvl="0" indent="-457200">
              <a:lnSpc>
                <a:spcPct val="110000"/>
              </a:lnSpc>
              <a:spcAft>
                <a:spcPts val="600"/>
              </a:spcAft>
              <a:buFont typeface="Wingdings" panose="05000000000000000000" pitchFamily="2" charset="2"/>
              <a:buChar char="Ø"/>
            </a:pPr>
            <a:r>
              <a:rPr lang="en-PK" sz="3200" b="1" dirty="0">
                <a:solidFill>
                  <a:schemeClr val="accent6">
                    <a:lumMod val="75000"/>
                  </a:schemeClr>
                </a:solidFill>
                <a:effectLst/>
                <a:ea typeface="Times New Roman" panose="02020603050405020304" pitchFamily="18" charset="0"/>
                <a:cs typeface="Times New Roman" panose="02020603050405020304" pitchFamily="18" charset="0"/>
              </a:rPr>
              <a:t>Method Overriding:</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Method overriding is implemented when custom implementations of inherited methods are needed in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TalkBuddy</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NetNexus</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For instance, the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sendMessage</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method in the Server class can override the same method in a superclass to handle one-on-one private chatting, while the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broadcastMessage</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method in the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ServerBroadcast</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class can override the same method to handle group chatting.</a:t>
            </a:r>
          </a:p>
          <a:p>
            <a:endParaRPr lang="en-US" sz="2800" dirty="0">
              <a:solidFill>
                <a:schemeClr val="accent6">
                  <a:lumMod val="40000"/>
                  <a:lumOff val="60000"/>
                </a:schemeClr>
              </a:solidFill>
            </a:endParaRPr>
          </a:p>
        </p:txBody>
      </p:sp>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31</a:t>
            </a:r>
          </a:p>
        </p:txBody>
      </p:sp>
    </p:spTree>
    <p:extLst>
      <p:ext uri="{BB962C8B-B14F-4D97-AF65-F5344CB8AC3E}">
        <p14:creationId xmlns:p14="http://schemas.microsoft.com/office/powerpoint/2010/main" val="294715068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94581" y="1224786"/>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04514" y="4639178"/>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66643" y="-2441088"/>
            <a:ext cx="4317873" cy="5892879"/>
          </a:xfrm>
          <a:prstGeom prst="rect">
            <a:avLst/>
          </a:prstGeom>
        </p:spPr>
      </p:pic>
      <p:sp>
        <p:nvSpPr>
          <p:cNvPr id="12" name="Freeform 8"/>
          <p:cNvSpPr/>
          <p:nvPr/>
        </p:nvSpPr>
        <p:spPr>
          <a:xfrm>
            <a:off x="9448800" y="1573528"/>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a:solidFill>
                  <a:schemeClr val="accent2">
                    <a:lumMod val="20000"/>
                    <a:lumOff val="80000"/>
                  </a:schemeClr>
                </a:solidFill>
                <a:latin typeface="Arial Rounded MT Bold" panose="020F0704030504030204" pitchFamily="34" charset="0"/>
              </a:rPr>
              <a:t>  </a:t>
            </a:r>
            <a:r>
              <a:rPr lang="en-US" sz="6000">
                <a:solidFill>
                  <a:schemeClr val="accent6">
                    <a:lumMod val="60000"/>
                    <a:lumOff val="40000"/>
                  </a:schemeClr>
                </a:solidFill>
                <a:latin typeface="Arial Rounded MT Bold" panose="020F0704030504030204" pitchFamily="34" charset="0"/>
              </a:rPr>
              <a:t>OOP Concept</a:t>
            </a:r>
            <a:endParaRPr lang="en-US" sz="6000" dirty="0">
              <a:solidFill>
                <a:schemeClr val="accent6">
                  <a:lumMod val="60000"/>
                  <a:lumOff val="40000"/>
                </a:schemeClr>
              </a:solidFill>
              <a:latin typeface="Arial Rounded MT Bold" panose="020F0704030504030204" pitchFamily="34" charset="0"/>
            </a:endParaRPr>
          </a:p>
        </p:txBody>
      </p:sp>
      <p:sp>
        <p:nvSpPr>
          <p:cNvPr id="9" name="Flowchart: Connector 8"/>
          <p:cNvSpPr/>
          <p:nvPr/>
        </p:nvSpPr>
        <p:spPr>
          <a:xfrm>
            <a:off x="16724488" y="875397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32</a:t>
            </a:r>
          </a:p>
        </p:txBody>
      </p:sp>
      <p:sp>
        <p:nvSpPr>
          <p:cNvPr id="11" name="TextBox 10">
            <a:extLst>
              <a:ext uri="{FF2B5EF4-FFF2-40B4-BE49-F238E27FC236}">
                <a16:creationId xmlns:a16="http://schemas.microsoft.com/office/drawing/2014/main" id="{2738981F-FF4A-4B45-A2E9-44604F50C48B}"/>
              </a:ext>
            </a:extLst>
          </p:cNvPr>
          <p:cNvSpPr txBox="1"/>
          <p:nvPr/>
        </p:nvSpPr>
        <p:spPr>
          <a:xfrm>
            <a:off x="2743200" y="2913448"/>
            <a:ext cx="15087600" cy="7206268"/>
          </a:xfrm>
          <a:prstGeom prst="rect">
            <a:avLst/>
          </a:prstGeom>
          <a:noFill/>
        </p:spPr>
        <p:txBody>
          <a:bodyPr wrap="square">
            <a:spAutoFit/>
          </a:bodyPr>
          <a:lstStyle/>
          <a:p>
            <a:pPr marL="342900" lvl="0" indent="-342900">
              <a:lnSpc>
                <a:spcPct val="110000"/>
              </a:lnSpc>
              <a:spcAft>
                <a:spcPts val="600"/>
              </a:spcAft>
              <a:buFont typeface="Symbol" panose="05050102010706020507" pitchFamily="18" charset="2"/>
              <a:buChar char=""/>
            </a:pPr>
            <a:r>
              <a:rPr lang="en-PK" sz="3200" b="1" dirty="0">
                <a:solidFill>
                  <a:schemeClr val="accent6">
                    <a:lumMod val="75000"/>
                  </a:schemeClr>
                </a:solidFill>
                <a:effectLst/>
                <a:latin typeface="Segoe UI" panose="020B0502040204020203" pitchFamily="34" charset="0"/>
                <a:ea typeface="Times New Roman" panose="02020603050405020304" pitchFamily="18" charset="0"/>
                <a:cs typeface="Segoe UI" panose="020B0502040204020203" pitchFamily="34" charset="0"/>
              </a:rPr>
              <a:t>Constructor:</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Constructors are vital components in various classes of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TalkBuddy</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NetNexus</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to initialize object properties during their creation.</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For example, a constructor in the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MainWindow</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class can be utilized to set initial values such as project name, description, and developer name, ensuring proper initialization of the splash window.</a:t>
            </a:r>
            <a:endParaRPr lang="en-US" sz="24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a:lnSpc>
                <a:spcPct val="110000"/>
              </a:lnSpc>
              <a:spcAft>
                <a:spcPts val="600"/>
              </a:spcAft>
            </a:pPr>
            <a:endPar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marL="342900" lvl="0" indent="-342900">
              <a:lnSpc>
                <a:spcPct val="110000"/>
              </a:lnSpc>
              <a:spcAft>
                <a:spcPts val="600"/>
              </a:spcAft>
              <a:buFont typeface="Symbol" panose="05050102010706020507" pitchFamily="18" charset="2"/>
              <a:buChar char=""/>
            </a:pPr>
            <a:r>
              <a:rPr lang="en-PK" sz="3200" b="1" dirty="0">
                <a:solidFill>
                  <a:schemeClr val="accent6">
                    <a:lumMod val="75000"/>
                  </a:schemeClr>
                </a:solidFill>
                <a:effectLst/>
                <a:latin typeface="Segoe UI" panose="020B0502040204020203" pitchFamily="34" charset="0"/>
                <a:ea typeface="Times New Roman" panose="02020603050405020304" pitchFamily="18" charset="0"/>
                <a:cs typeface="Segoe UI" panose="020B0502040204020203" pitchFamily="34" charset="0"/>
              </a:rPr>
              <a:t>Polymorphism:</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Polymorphism is applied in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TalkBuddy</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NetNexus</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to treat objects of different classes as instances of a common superclass or interface.</a:t>
            </a:r>
          </a:p>
          <a:p>
            <a:pPr>
              <a:lnSpc>
                <a:spcPct val="110000"/>
              </a:lnSpc>
              <a:spcAft>
                <a:spcPts val="600"/>
              </a:spcAft>
            </a:pP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For flexibility and code reusability, methods that handle message transmission can accept both Server and Client objects, treating them as instances of a common </a:t>
            </a:r>
            <a:r>
              <a:rPr lang="en-PK" sz="2400" dirty="0" err="1">
                <a:solidFill>
                  <a:schemeClr val="accent6">
                    <a:lumMod val="40000"/>
                    <a:lumOff val="60000"/>
                  </a:schemeClr>
                </a:solidFill>
                <a:effectLst/>
                <a:ea typeface="Times New Roman" panose="02020603050405020304" pitchFamily="18" charset="0"/>
                <a:cs typeface="Times New Roman" panose="02020603050405020304" pitchFamily="18" charset="0"/>
              </a:rPr>
              <a:t>ChatObject</a:t>
            </a:r>
            <a:r>
              <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rPr>
              <a:t> superclass.</a:t>
            </a:r>
            <a:endParaRPr lang="en-US" sz="24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a:lnSpc>
                <a:spcPct val="110000"/>
              </a:lnSpc>
              <a:spcAft>
                <a:spcPts val="600"/>
              </a:spcAft>
            </a:pPr>
            <a:endParaRPr lang="en-PK" sz="24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marL="342900" lvl="0" indent="-342900">
              <a:lnSpc>
                <a:spcPct val="110000"/>
              </a:lnSpc>
              <a:spcAft>
                <a:spcPts val="600"/>
              </a:spcAft>
              <a:buFont typeface="Wingdings" panose="05000000000000000000" pitchFamily="2" charset="2"/>
              <a:buChar char=""/>
            </a:pPr>
            <a:r>
              <a:rPr lang="en-PK" sz="2400" dirty="0">
                <a:solidFill>
                  <a:srgbClr val="FFFF99"/>
                </a:solidFill>
                <a:effectLst/>
                <a:ea typeface="Times New Roman" panose="02020603050405020304" pitchFamily="18" charset="0"/>
                <a:cs typeface="Times New Roman" panose="02020603050405020304" pitchFamily="18" charset="0"/>
              </a:rPr>
              <a:t>By leveraging these Object-Oriented Programming (OOP) principles, </a:t>
            </a:r>
            <a:r>
              <a:rPr lang="en-PK" sz="2400" dirty="0" err="1">
                <a:solidFill>
                  <a:srgbClr val="FFFF99"/>
                </a:solidFill>
                <a:effectLst/>
                <a:ea typeface="Times New Roman" panose="02020603050405020304" pitchFamily="18" charset="0"/>
                <a:cs typeface="Times New Roman" panose="02020603050405020304" pitchFamily="18" charset="0"/>
              </a:rPr>
              <a:t>TalkBuddy</a:t>
            </a:r>
            <a:r>
              <a:rPr lang="en-PK" sz="2400" dirty="0">
                <a:solidFill>
                  <a:srgbClr val="FFFF99"/>
                </a:solidFill>
                <a:effectLst/>
                <a:ea typeface="Times New Roman" panose="02020603050405020304" pitchFamily="18" charset="0"/>
                <a:cs typeface="Times New Roman" panose="02020603050405020304" pitchFamily="18" charset="0"/>
              </a:rPr>
              <a:t> </a:t>
            </a:r>
            <a:r>
              <a:rPr lang="en-PK" sz="2400" dirty="0" err="1">
                <a:solidFill>
                  <a:srgbClr val="FFFF99"/>
                </a:solidFill>
                <a:effectLst/>
                <a:ea typeface="Times New Roman" panose="02020603050405020304" pitchFamily="18" charset="0"/>
                <a:cs typeface="Times New Roman" panose="02020603050405020304" pitchFamily="18" charset="0"/>
              </a:rPr>
              <a:t>NetNexus</a:t>
            </a:r>
            <a:r>
              <a:rPr lang="en-PK" sz="2400" dirty="0">
                <a:solidFill>
                  <a:srgbClr val="FFFF99"/>
                </a:solidFill>
                <a:effectLst/>
                <a:ea typeface="Times New Roman" panose="02020603050405020304" pitchFamily="18" charset="0"/>
                <a:cs typeface="Times New Roman" panose="02020603050405020304" pitchFamily="18" charset="0"/>
              </a:rPr>
              <a:t> ensures a</a:t>
            </a:r>
            <a:endParaRPr lang="en-US" sz="2400" dirty="0">
              <a:solidFill>
                <a:srgbClr val="FFFF99"/>
              </a:solidFill>
              <a:effectLst/>
              <a:ea typeface="Times New Roman" panose="02020603050405020304" pitchFamily="18" charset="0"/>
              <a:cs typeface="Times New Roman" panose="02020603050405020304" pitchFamily="18" charset="0"/>
            </a:endParaRPr>
          </a:p>
          <a:p>
            <a:pPr lvl="0">
              <a:lnSpc>
                <a:spcPct val="110000"/>
              </a:lnSpc>
              <a:spcAft>
                <a:spcPts val="600"/>
              </a:spcAft>
            </a:pPr>
            <a:r>
              <a:rPr lang="en-US" sz="2400" dirty="0">
                <a:solidFill>
                  <a:srgbClr val="FFFF99"/>
                </a:solidFill>
                <a:effectLst/>
                <a:ea typeface="Times New Roman" panose="02020603050405020304" pitchFamily="18" charset="0"/>
                <a:cs typeface="Times New Roman" panose="02020603050405020304" pitchFamily="18" charset="0"/>
              </a:rPr>
              <a:t>      </a:t>
            </a:r>
            <a:r>
              <a:rPr lang="en-PK" sz="2400" dirty="0">
                <a:solidFill>
                  <a:srgbClr val="FFFF99"/>
                </a:solidFill>
                <a:effectLst/>
                <a:ea typeface="Times New Roman" panose="02020603050405020304" pitchFamily="18" charset="0"/>
                <a:cs typeface="Times New Roman" panose="02020603050405020304" pitchFamily="18" charset="0"/>
              </a:rPr>
              <a:t>robust and maintainable codebase. This approach facilitates efficient communication and interaction </a:t>
            </a:r>
            <a:endParaRPr lang="en-US" sz="2400" dirty="0">
              <a:solidFill>
                <a:srgbClr val="FFFF99"/>
              </a:solidFill>
              <a:effectLst/>
              <a:ea typeface="Times New Roman" panose="02020603050405020304" pitchFamily="18" charset="0"/>
              <a:cs typeface="Times New Roman" panose="02020603050405020304" pitchFamily="18" charset="0"/>
            </a:endParaRPr>
          </a:p>
          <a:p>
            <a:pPr lvl="0">
              <a:lnSpc>
                <a:spcPct val="110000"/>
              </a:lnSpc>
              <a:spcAft>
                <a:spcPts val="600"/>
              </a:spcAft>
            </a:pPr>
            <a:r>
              <a:rPr lang="en-US" sz="2400" dirty="0">
                <a:solidFill>
                  <a:srgbClr val="FFFF99"/>
                </a:solidFill>
                <a:effectLst/>
                <a:ea typeface="Times New Roman" panose="02020603050405020304" pitchFamily="18" charset="0"/>
                <a:cs typeface="Times New Roman" panose="02020603050405020304" pitchFamily="18" charset="0"/>
              </a:rPr>
              <a:t>      </a:t>
            </a:r>
            <a:r>
              <a:rPr lang="en-PK" sz="2400" dirty="0">
                <a:solidFill>
                  <a:srgbClr val="FFFF99"/>
                </a:solidFill>
                <a:effectLst/>
                <a:ea typeface="Times New Roman" panose="02020603050405020304" pitchFamily="18" charset="0"/>
                <a:cs typeface="Times New Roman" panose="02020603050405020304" pitchFamily="18" charset="0"/>
              </a:rPr>
              <a:t>within the chat application, promoting flexibility and scalability.</a:t>
            </a:r>
          </a:p>
        </p:txBody>
      </p:sp>
    </p:spTree>
    <p:extLst>
      <p:ext uri="{BB962C8B-B14F-4D97-AF65-F5344CB8AC3E}">
        <p14:creationId xmlns:p14="http://schemas.microsoft.com/office/powerpoint/2010/main" val="203515165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9197" y="-1344143"/>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9829800" y="670283"/>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81940" y="-2806414"/>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771703" y="-4093673"/>
            <a:ext cx="5357753" cy="559158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1892115999"/>
              </p:ext>
            </p:extLst>
          </p:nvPr>
        </p:nvGraphicFramePr>
        <p:xfrm>
          <a:off x="1152697" y="1911774"/>
          <a:ext cx="16230600" cy="1148398"/>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1138537">
                <a:tc>
                  <a:txBody>
                    <a:bodyPr/>
                    <a:lstStyle/>
                    <a:p>
                      <a:pPr algn="l">
                        <a:lnSpc>
                          <a:spcPts val="6600"/>
                        </a:lnSpc>
                        <a:defRPr/>
                      </a:pPr>
                      <a:r>
                        <a:rPr lang="en-US" sz="4800" dirty="0">
                          <a:solidFill>
                            <a:srgbClr val="2B4B82"/>
                          </a:solidFill>
                          <a:latin typeface="Clear Sans Bold Bold"/>
                        </a:rPr>
                        <a:t>Hardware Requirements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600"/>
                        </a:lnSpc>
                        <a:defRPr/>
                      </a:pPr>
                      <a:r>
                        <a:rPr lang="en-US" sz="4800" dirty="0">
                          <a:solidFill>
                            <a:srgbClr val="2B4B82"/>
                          </a:solidFill>
                          <a:latin typeface="Clear Sans Bold Bold"/>
                        </a:rPr>
                        <a:t>Software</a:t>
                      </a:r>
                      <a:r>
                        <a:rPr lang="en-US" sz="4800" baseline="0" dirty="0">
                          <a:solidFill>
                            <a:srgbClr val="2B4B82"/>
                          </a:solidFill>
                          <a:latin typeface="Clear Sans Bold Bold"/>
                        </a:rPr>
                        <a:t> </a:t>
                      </a:r>
                      <a:r>
                        <a:rPr lang="en-US" sz="4800" dirty="0">
                          <a:solidFill>
                            <a:srgbClr val="2B4B82"/>
                          </a:solidFill>
                          <a:latin typeface="Clear Sans Bold Bold"/>
                        </a:rPr>
                        <a:t>Requirements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12" name="Picture 6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581900" y="8574924"/>
            <a:ext cx="1828800" cy="1456389"/>
          </a:xfrm>
          <a:prstGeom prst="rect">
            <a:avLst/>
          </a:prstGeom>
        </p:spPr>
      </p:pic>
      <p:sp>
        <p:nvSpPr>
          <p:cNvPr id="13" name="Flowchart: Connector 1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33</a:t>
            </a:r>
          </a:p>
        </p:txBody>
      </p:sp>
      <p:sp>
        <p:nvSpPr>
          <p:cNvPr id="14" name="TextBox 13">
            <a:extLst>
              <a:ext uri="{FF2B5EF4-FFF2-40B4-BE49-F238E27FC236}">
                <a16:creationId xmlns:a16="http://schemas.microsoft.com/office/drawing/2014/main" id="{1429406B-E734-44E1-9D21-B6FAFDBE8C3E}"/>
              </a:ext>
            </a:extLst>
          </p:cNvPr>
          <p:cNvSpPr txBox="1"/>
          <p:nvPr/>
        </p:nvSpPr>
        <p:spPr>
          <a:xfrm>
            <a:off x="10134600" y="3849840"/>
            <a:ext cx="7877347" cy="4401205"/>
          </a:xfrm>
          <a:prstGeom prst="rect">
            <a:avLst/>
          </a:prstGeom>
          <a:noFill/>
        </p:spPr>
        <p:txBody>
          <a:bodyPr wrap="square">
            <a:spAutoFit/>
          </a:bodyPr>
          <a:lstStyle/>
          <a:p>
            <a:pPr marL="457200" indent="-457200">
              <a:buFont typeface="Wingdings" panose="05000000000000000000" pitchFamily="2" charset="2"/>
              <a:buChar char="Ø"/>
            </a:pPr>
            <a:r>
              <a:rPr lang="en-PK" sz="2800" dirty="0">
                <a:solidFill>
                  <a:srgbClr val="C00000"/>
                </a:solidFill>
                <a:latin typeface="Segoe UI" panose="020B0502040204020203" pitchFamily="34" charset="0"/>
                <a:cs typeface="Segoe UI" panose="020B0502040204020203" pitchFamily="34" charset="0"/>
              </a:rPr>
              <a:t>Java Swing</a:t>
            </a:r>
          </a:p>
          <a:p>
            <a:pPr marL="457200" indent="-457200">
              <a:buFont typeface="Wingdings" panose="05000000000000000000" pitchFamily="2" charset="2"/>
              <a:buChar char="Ø"/>
            </a:pPr>
            <a:r>
              <a:rPr lang="en-PK" sz="2800" dirty="0">
                <a:solidFill>
                  <a:srgbClr val="C00000"/>
                </a:solidFill>
                <a:latin typeface="Segoe UI" panose="020B0502040204020203" pitchFamily="34" charset="0"/>
                <a:cs typeface="Segoe UI" panose="020B0502040204020203" pitchFamily="34" charset="0"/>
              </a:rPr>
              <a:t>Java AWT </a:t>
            </a:r>
            <a:r>
              <a:rPr lang="en-PK" sz="2800" i="1" dirty="0">
                <a:solidFill>
                  <a:srgbClr val="C00000"/>
                </a:solidFill>
                <a:latin typeface="Segoe UI" panose="020B0502040204020203" pitchFamily="34" charset="0"/>
                <a:cs typeface="Segoe UI" panose="020B0502040204020203" pitchFamily="34" charset="0"/>
              </a:rPr>
              <a:t>(Abstract Window Toolkit)</a:t>
            </a:r>
          </a:p>
          <a:p>
            <a:pPr marL="457200" indent="-457200">
              <a:buFont typeface="Wingdings" panose="05000000000000000000" pitchFamily="2" charset="2"/>
              <a:buChar char="Ø"/>
            </a:pPr>
            <a:r>
              <a:rPr lang="en-PK" sz="2800" dirty="0">
                <a:solidFill>
                  <a:srgbClr val="C00000"/>
                </a:solidFill>
                <a:latin typeface="Segoe UI" panose="020B0502040204020203" pitchFamily="34" charset="0"/>
                <a:cs typeface="Segoe UI" panose="020B0502040204020203" pitchFamily="34" charset="0"/>
              </a:rPr>
              <a:t>Socket Programming</a:t>
            </a:r>
          </a:p>
          <a:p>
            <a:pPr marL="457200" indent="-457200">
              <a:buFont typeface="Wingdings" panose="05000000000000000000" pitchFamily="2" charset="2"/>
              <a:buChar char="Ø"/>
            </a:pPr>
            <a:r>
              <a:rPr lang="en-PK" sz="2800" dirty="0">
                <a:solidFill>
                  <a:srgbClr val="C00000"/>
                </a:solidFill>
                <a:latin typeface="Segoe UI" panose="020B0502040204020203" pitchFamily="34" charset="0"/>
                <a:cs typeface="Segoe UI" panose="020B0502040204020203" pitchFamily="34" charset="0"/>
              </a:rPr>
              <a:t>MySQL Workbench</a:t>
            </a:r>
          </a:p>
          <a:p>
            <a:pPr marL="457200" indent="-457200">
              <a:buFont typeface="Wingdings" panose="05000000000000000000" pitchFamily="2" charset="2"/>
              <a:buChar char="Ø"/>
            </a:pPr>
            <a:r>
              <a:rPr lang="en-PK" sz="2800" dirty="0">
                <a:solidFill>
                  <a:srgbClr val="C00000"/>
                </a:solidFill>
                <a:latin typeface="Segoe UI" panose="020B0502040204020203" pitchFamily="34" charset="0"/>
                <a:cs typeface="Segoe UI" panose="020B0502040204020203" pitchFamily="34" charset="0"/>
              </a:rPr>
              <a:t>JDBC </a:t>
            </a:r>
            <a:r>
              <a:rPr lang="en-PK" sz="2800" i="1" dirty="0">
                <a:solidFill>
                  <a:srgbClr val="C00000"/>
                </a:solidFill>
                <a:latin typeface="Segoe UI" panose="020B0502040204020203" pitchFamily="34" charset="0"/>
                <a:cs typeface="Segoe UI" panose="020B0502040204020203" pitchFamily="34" charset="0"/>
              </a:rPr>
              <a:t>(Java Database Connectivity)</a:t>
            </a:r>
          </a:p>
          <a:p>
            <a:pPr marL="457200" indent="-457200">
              <a:buFont typeface="Wingdings" panose="05000000000000000000" pitchFamily="2" charset="2"/>
              <a:buChar char="Ø"/>
            </a:pPr>
            <a:r>
              <a:rPr lang="en-PK" sz="2800" dirty="0">
                <a:solidFill>
                  <a:srgbClr val="C00000"/>
                </a:solidFill>
                <a:latin typeface="Segoe UI" panose="020B0502040204020203" pitchFamily="34" charset="0"/>
                <a:cs typeface="Segoe UI" panose="020B0502040204020203" pitchFamily="34" charset="0"/>
              </a:rPr>
              <a:t>Networking libraries </a:t>
            </a:r>
          </a:p>
          <a:p>
            <a:pPr marL="457200" indent="-457200">
              <a:buFont typeface="Wingdings" panose="05000000000000000000" pitchFamily="2" charset="2"/>
              <a:buChar char="Ø"/>
            </a:pPr>
            <a:r>
              <a:rPr lang="en-PK" sz="2800" dirty="0">
                <a:solidFill>
                  <a:srgbClr val="C00000"/>
                </a:solidFill>
                <a:latin typeface="Segoe UI" panose="020B0502040204020203" pitchFamily="34" charset="0"/>
                <a:cs typeface="Segoe UI" panose="020B0502040204020203" pitchFamily="34" charset="0"/>
              </a:rPr>
              <a:t>Java Development Kit </a:t>
            </a:r>
            <a:r>
              <a:rPr lang="en-PK" sz="2800" i="1" dirty="0">
                <a:solidFill>
                  <a:srgbClr val="C00000"/>
                </a:solidFill>
                <a:latin typeface="Segoe UI" panose="020B0502040204020203" pitchFamily="34" charset="0"/>
                <a:cs typeface="Segoe UI" panose="020B0502040204020203" pitchFamily="34" charset="0"/>
              </a:rPr>
              <a:t>(JDK) </a:t>
            </a:r>
          </a:p>
          <a:p>
            <a:pPr marL="457200" indent="-457200">
              <a:buFont typeface="Wingdings" panose="05000000000000000000" pitchFamily="2" charset="2"/>
              <a:buChar char="Ø"/>
            </a:pPr>
            <a:r>
              <a:rPr lang="en-PK" sz="2800" dirty="0">
                <a:solidFill>
                  <a:srgbClr val="C00000"/>
                </a:solidFill>
                <a:latin typeface="Segoe UI" panose="020B0502040204020203" pitchFamily="34" charset="0"/>
                <a:cs typeface="Segoe UI" panose="020B0502040204020203" pitchFamily="34" charset="0"/>
              </a:rPr>
              <a:t>Integrated Development Environment </a:t>
            </a:r>
            <a:r>
              <a:rPr lang="en-PK" sz="2800" i="1" dirty="0">
                <a:solidFill>
                  <a:srgbClr val="C00000"/>
                </a:solidFill>
                <a:latin typeface="Segoe UI" panose="020B0502040204020203" pitchFamily="34" charset="0"/>
                <a:cs typeface="Segoe UI" panose="020B0502040204020203" pitchFamily="34" charset="0"/>
              </a:rPr>
              <a:t>(IDE) </a:t>
            </a:r>
          </a:p>
          <a:p>
            <a:pPr marL="457200" indent="-457200">
              <a:buFont typeface="Wingdings" panose="05000000000000000000" pitchFamily="2" charset="2"/>
              <a:buChar char="Ø"/>
            </a:pPr>
            <a:r>
              <a:rPr lang="en-PK" sz="2800" dirty="0">
                <a:solidFill>
                  <a:srgbClr val="C00000"/>
                </a:solidFill>
                <a:latin typeface="Segoe UI" panose="020B0502040204020203" pitchFamily="34" charset="0"/>
                <a:cs typeface="Segoe UI" panose="020B0502040204020203" pitchFamily="34" charset="0"/>
              </a:rPr>
              <a:t>Operating System (e.g., Windows, macOS,</a:t>
            </a:r>
            <a:endParaRPr lang="en-US" sz="2800" dirty="0">
              <a:solidFill>
                <a:srgbClr val="C00000"/>
              </a:solidFill>
              <a:latin typeface="Segoe UI" panose="020B0502040204020203" pitchFamily="34" charset="0"/>
              <a:cs typeface="Segoe UI" panose="020B0502040204020203" pitchFamily="34" charset="0"/>
            </a:endParaRPr>
          </a:p>
          <a:p>
            <a:r>
              <a:rPr lang="en-US" sz="2800" dirty="0">
                <a:solidFill>
                  <a:srgbClr val="C00000"/>
                </a:solidFill>
                <a:latin typeface="Segoe UI" panose="020B0502040204020203" pitchFamily="34" charset="0"/>
                <a:cs typeface="Segoe UI" panose="020B0502040204020203" pitchFamily="34" charset="0"/>
              </a:rPr>
              <a:t>    </a:t>
            </a:r>
            <a:r>
              <a:rPr lang="en-PK" sz="2800" dirty="0">
                <a:solidFill>
                  <a:srgbClr val="C00000"/>
                </a:solidFill>
                <a:latin typeface="Segoe UI" panose="020B0502040204020203" pitchFamily="34" charset="0"/>
                <a:cs typeface="Segoe UI" panose="020B0502040204020203" pitchFamily="34" charset="0"/>
              </a:rPr>
              <a:t> Linux)</a:t>
            </a:r>
          </a:p>
        </p:txBody>
      </p:sp>
      <p:sp>
        <p:nvSpPr>
          <p:cNvPr id="15" name="TextBox 14">
            <a:extLst>
              <a:ext uri="{FF2B5EF4-FFF2-40B4-BE49-F238E27FC236}">
                <a16:creationId xmlns:a16="http://schemas.microsoft.com/office/drawing/2014/main" id="{62AB931B-AEF4-415D-B147-F6F6BFA8A5BF}"/>
              </a:ext>
            </a:extLst>
          </p:cNvPr>
          <p:cNvSpPr txBox="1"/>
          <p:nvPr/>
        </p:nvSpPr>
        <p:spPr>
          <a:xfrm>
            <a:off x="607297" y="3728659"/>
            <a:ext cx="6974603" cy="5266057"/>
          </a:xfrm>
          <a:prstGeom prst="rect">
            <a:avLst/>
          </a:prstGeom>
          <a:noFill/>
        </p:spPr>
        <p:txBody>
          <a:bodyPr wrap="square">
            <a:spAutoFit/>
          </a:bodyPr>
          <a:lstStyle/>
          <a:p>
            <a:pPr>
              <a:lnSpc>
                <a:spcPct val="110000"/>
              </a:lnSpc>
              <a:spcAft>
                <a:spcPts val="600"/>
              </a:spcAft>
            </a:pPr>
            <a:r>
              <a:rPr lang="en-PK" sz="2800" dirty="0">
                <a:solidFill>
                  <a:srgbClr val="0070C0"/>
                </a:solidFill>
                <a:effectLst/>
                <a:latin typeface="Segoe UI" panose="020B0502040204020203" pitchFamily="34" charset="0"/>
                <a:ea typeface="Times New Roman" panose="02020603050405020304" pitchFamily="18" charset="0"/>
                <a:cs typeface="Segoe UI" panose="020B0502040204020203" pitchFamily="34" charset="0"/>
              </a:rPr>
              <a:t>No specific hardware requirements are mentioned, ensuring flexibility in deployment across various computing environments and configurations.</a:t>
            </a:r>
          </a:p>
          <a:p>
            <a:pPr marL="457200" indent="-457200">
              <a:buFont typeface="Wingdings" panose="05000000000000000000" pitchFamily="2" charset="2"/>
              <a:buChar char="Ø"/>
            </a:pPr>
            <a:r>
              <a:rPr lang="en-PK" sz="3200" dirty="0">
                <a:solidFill>
                  <a:srgbClr val="0070C0"/>
                </a:solidFill>
                <a:effectLst/>
                <a:latin typeface="Segoe UI" panose="020B0502040204020203" pitchFamily="34" charset="0"/>
                <a:ea typeface="Times New Roman" panose="02020603050405020304" pitchFamily="18" charset="0"/>
                <a:cs typeface="Segoe UI" panose="020B0502040204020203" pitchFamily="34" charset="0"/>
              </a:rPr>
              <a:t>Computer: </a:t>
            </a:r>
            <a:r>
              <a:rPr lang="en-PK" sz="2800" dirty="0">
                <a:solidFill>
                  <a:srgbClr val="0070C0"/>
                </a:solidFill>
                <a:effectLst/>
                <a:latin typeface="Segoe UI" panose="020B0502040204020203" pitchFamily="34" charset="0"/>
                <a:ea typeface="Times New Roman" panose="02020603050405020304" pitchFamily="18" charset="0"/>
                <a:cs typeface="Segoe UI" panose="020B0502040204020203" pitchFamily="34" charset="0"/>
              </a:rPr>
              <a:t>Required for development and running the Java-based chat application.</a:t>
            </a:r>
            <a:endParaRPr lang="en-US" sz="2800" dirty="0">
              <a:solidFill>
                <a:srgbClr val="0070C0"/>
              </a:solidFill>
              <a:effectLst/>
              <a:latin typeface="Segoe UI" panose="020B0502040204020203" pitchFamily="34" charset="0"/>
              <a:ea typeface="Times New Roman" panose="02020603050405020304" pitchFamily="18" charset="0"/>
              <a:cs typeface="Segoe UI" panose="020B0502040204020203" pitchFamily="34" charset="0"/>
            </a:endParaRPr>
          </a:p>
          <a:p>
            <a:pPr marL="457200" indent="-457200">
              <a:buFont typeface="Wingdings" panose="05000000000000000000" pitchFamily="2" charset="2"/>
              <a:buChar char="Ø"/>
            </a:pPr>
            <a:r>
              <a:rPr lang="en-US" sz="3200" dirty="0">
                <a:solidFill>
                  <a:srgbClr val="0070C0"/>
                </a:solidFill>
                <a:latin typeface="Segoe UI" panose="020B0502040204020203" pitchFamily="34" charset="0"/>
                <a:cs typeface="Segoe UI" panose="020B0502040204020203" pitchFamily="34" charset="0"/>
              </a:rPr>
              <a:t>Input Devices: </a:t>
            </a:r>
            <a:r>
              <a:rPr lang="en-US" sz="2800" dirty="0">
                <a:solidFill>
                  <a:srgbClr val="0070C0"/>
                </a:solidFill>
                <a:latin typeface="Segoe UI" panose="020B0502040204020203" pitchFamily="34" charset="0"/>
                <a:cs typeface="Segoe UI" panose="020B0502040204020203" pitchFamily="34" charset="0"/>
              </a:rPr>
              <a:t>for instance, Keyboard, Mouse etc.</a:t>
            </a:r>
          </a:p>
          <a:p>
            <a:pPr marL="457200" indent="-457200">
              <a:buFont typeface="Wingdings" panose="05000000000000000000" pitchFamily="2" charset="2"/>
              <a:buChar char="Ø"/>
            </a:pPr>
            <a:r>
              <a:rPr lang="en-US" sz="2800" dirty="0">
                <a:solidFill>
                  <a:srgbClr val="0070C0"/>
                </a:solidFill>
                <a:latin typeface="Segoe UI" panose="020B0502040204020203" pitchFamily="34" charset="0"/>
                <a:cs typeface="Segoe UI" panose="020B0502040204020203" pitchFamily="34" charset="0"/>
              </a:rPr>
              <a:t> </a:t>
            </a:r>
            <a:r>
              <a:rPr lang="en-US" sz="3200" dirty="0">
                <a:solidFill>
                  <a:srgbClr val="0070C0"/>
                </a:solidFill>
                <a:latin typeface="Segoe UI" panose="020B0502040204020203" pitchFamily="34" charset="0"/>
                <a:cs typeface="Segoe UI" panose="020B0502040204020203" pitchFamily="34" charset="0"/>
              </a:rPr>
              <a:t>Output Devices: </a:t>
            </a:r>
            <a:r>
              <a:rPr lang="en-US" sz="2800" dirty="0">
                <a:solidFill>
                  <a:srgbClr val="0070C0"/>
                </a:solidFill>
                <a:latin typeface="Segoe UI" panose="020B0502040204020203" pitchFamily="34" charset="0"/>
                <a:cs typeface="Segoe UI" panose="020B0502040204020203" pitchFamily="34" charset="0"/>
              </a:rPr>
              <a:t>for instance, Monitor, Speakers etc.</a:t>
            </a:r>
            <a:endParaRPr lang="en-PK" sz="2800" dirty="0">
              <a:solidFill>
                <a:srgbClr val="0070C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7609299"/>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22370" y="3533134"/>
            <a:ext cx="7312717" cy="3035576"/>
            <a:chOff x="0" y="190500"/>
            <a:chExt cx="9750289" cy="4047434"/>
          </a:xfrm>
        </p:grpSpPr>
        <p:sp>
          <p:nvSpPr>
            <p:cNvPr id="3" name="TextBox 3"/>
            <p:cNvSpPr txBox="1"/>
            <p:nvPr/>
          </p:nvSpPr>
          <p:spPr>
            <a:xfrm>
              <a:off x="0" y="190500"/>
              <a:ext cx="9750289" cy="2617897"/>
            </a:xfrm>
            <a:prstGeom prst="rect">
              <a:avLst/>
            </a:prstGeom>
          </p:spPr>
          <p:txBody>
            <a:bodyPr lIns="0" tIns="0" rIns="0" bIns="0" rtlCol="0" anchor="t">
              <a:spAutoFit/>
            </a:bodyPr>
            <a:lstStyle/>
            <a:p>
              <a:pPr>
                <a:lnSpc>
                  <a:spcPts val="7520"/>
                </a:lnSpc>
              </a:pPr>
              <a:r>
                <a:rPr lang="en-US" sz="9600" spc="-88" dirty="0">
                  <a:solidFill>
                    <a:srgbClr val="2B4B82"/>
                  </a:solidFill>
                  <a:latin typeface="Clear Sans Bold"/>
                </a:rPr>
                <a:t>Execution &amp; </a:t>
              </a:r>
            </a:p>
            <a:p>
              <a:pPr>
                <a:lnSpc>
                  <a:spcPts val="7520"/>
                </a:lnSpc>
              </a:pPr>
              <a:r>
                <a:rPr lang="en-US" sz="9600" spc="-88" dirty="0">
                  <a:solidFill>
                    <a:srgbClr val="2B4B82"/>
                  </a:solidFill>
                  <a:latin typeface="Clear Sans Bold"/>
                </a:rPr>
                <a:t>Output</a:t>
              </a:r>
            </a:p>
          </p:txBody>
        </p:sp>
        <p:sp>
          <p:nvSpPr>
            <p:cNvPr id="4" name="TextBox 4"/>
            <p:cNvSpPr txBox="1"/>
            <p:nvPr/>
          </p:nvSpPr>
          <p:spPr>
            <a:xfrm>
              <a:off x="0" y="3490037"/>
              <a:ext cx="9750289" cy="747897"/>
            </a:xfrm>
            <a:prstGeom prst="rect">
              <a:avLst/>
            </a:prstGeom>
          </p:spPr>
          <p:txBody>
            <a:bodyPr lIns="0" tIns="0" rIns="0" bIns="0" rtlCol="0" anchor="t">
              <a:spAutoFit/>
            </a:bodyPr>
            <a:lstStyle/>
            <a:p>
              <a:pPr>
                <a:lnSpc>
                  <a:spcPts val="4759"/>
                </a:lnSpc>
              </a:pPr>
              <a:endParaRPr lang="en-US" sz="3399" dirty="0">
                <a:solidFill>
                  <a:srgbClr val="2B4B82"/>
                </a:solidFill>
                <a:latin typeface="Clear Sans Regula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54137" y="3018272"/>
            <a:ext cx="7411325" cy="463544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65100" y="8613636"/>
            <a:ext cx="4338720" cy="271367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76014" y="7483497"/>
            <a:ext cx="3289448" cy="20574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20348" y="712171"/>
            <a:ext cx="3289448" cy="2057400"/>
          </a:xfrm>
          <a:prstGeom prst="rect">
            <a:avLst/>
          </a:prstGeom>
        </p:spPr>
      </p:pic>
      <p:pic>
        <p:nvPicPr>
          <p:cNvPr id="9" name="Picture 2"/>
          <p:cNvPicPr>
            <a:picLocks noChangeAspect="1"/>
          </p:cNvPicPr>
          <p:nvPr/>
        </p:nvPicPr>
        <p:blipFill>
          <a:blip r:embed="rId4"/>
          <a:srcRect/>
          <a:stretch>
            <a:fillRect/>
          </a:stretch>
        </p:blipFill>
        <p:spPr>
          <a:xfrm rot="525350">
            <a:off x="4062853" y="6288160"/>
            <a:ext cx="2058781" cy="2181489"/>
          </a:xfrm>
          <a:prstGeom prst="rect">
            <a:avLst/>
          </a:prstGeom>
        </p:spPr>
      </p:pic>
      <p:pic>
        <p:nvPicPr>
          <p:cNvPr id="10" name="Picture 3"/>
          <p:cNvPicPr>
            <a:picLocks noChangeAspect="1"/>
          </p:cNvPicPr>
          <p:nvPr/>
        </p:nvPicPr>
        <p:blipFill>
          <a:blip r:embed="rId5"/>
          <a:srcRect/>
          <a:stretch>
            <a:fillRect/>
          </a:stretch>
        </p:blipFill>
        <p:spPr>
          <a:xfrm>
            <a:off x="-533401" y="-586476"/>
            <a:ext cx="2903299" cy="2910576"/>
          </a:xfrm>
          <a:prstGeom prst="rect">
            <a:avLst/>
          </a:prstGeom>
        </p:spPr>
      </p:pic>
      <p:pic>
        <p:nvPicPr>
          <p:cNvPr id="11" name="Picture 4"/>
          <p:cNvPicPr>
            <a:picLocks noChangeAspect="1"/>
          </p:cNvPicPr>
          <p:nvPr/>
        </p:nvPicPr>
        <p:blipFill>
          <a:blip r:embed="rId6"/>
          <a:srcRect/>
          <a:stretch>
            <a:fillRect/>
          </a:stretch>
        </p:blipFill>
        <p:spPr>
          <a:xfrm>
            <a:off x="400868" y="8898409"/>
            <a:ext cx="2942709" cy="2777181"/>
          </a:xfrm>
          <a:prstGeom prst="rect">
            <a:avLst/>
          </a:prstGeom>
        </p:spPr>
      </p:pic>
      <p:pic>
        <p:nvPicPr>
          <p:cNvPr id="12" name="Picture 5"/>
          <p:cNvPicPr>
            <a:picLocks noChangeAspect="1"/>
          </p:cNvPicPr>
          <p:nvPr/>
        </p:nvPicPr>
        <p:blipFill>
          <a:blip r:embed="rId7"/>
          <a:srcRect/>
          <a:stretch>
            <a:fillRect/>
          </a:stretch>
        </p:blipFill>
        <p:spPr>
          <a:xfrm rot="911808">
            <a:off x="9215058" y="-596166"/>
            <a:ext cx="1815686" cy="1947116"/>
          </a:xfrm>
          <a:prstGeom prst="rect">
            <a:avLst/>
          </a:prstGeom>
        </p:spPr>
      </p:pic>
      <p:sp>
        <p:nvSpPr>
          <p:cNvPr id="13" name="Flowchart: Connector 1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34</a:t>
            </a:r>
          </a:p>
        </p:txBody>
      </p:sp>
    </p:spTree>
    <p:extLst>
      <p:ext uri="{BB962C8B-B14F-4D97-AF65-F5344CB8AC3E}">
        <p14:creationId xmlns:p14="http://schemas.microsoft.com/office/powerpoint/2010/main" val="8795813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2000" y="647700"/>
            <a:ext cx="3489749" cy="2861594"/>
          </a:xfrm>
          <a:prstGeom prst="rect">
            <a:avLst/>
          </a:prstGeom>
        </p:spPr>
      </p:pic>
      <p:sp>
        <p:nvSpPr>
          <p:cNvPr id="8" name="Flowchart: Connector 7"/>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35</a:t>
            </a:r>
          </a:p>
        </p:txBody>
      </p:sp>
      <p:sp>
        <p:nvSpPr>
          <p:cNvPr id="10" name="TextBox 9">
            <a:extLst>
              <a:ext uri="{FF2B5EF4-FFF2-40B4-BE49-F238E27FC236}">
                <a16:creationId xmlns:a16="http://schemas.microsoft.com/office/drawing/2014/main" id="{26D4B671-A922-4ECB-9C1A-844795F12ECC}"/>
              </a:ext>
            </a:extLst>
          </p:cNvPr>
          <p:cNvSpPr txBox="1"/>
          <p:nvPr/>
        </p:nvSpPr>
        <p:spPr>
          <a:xfrm>
            <a:off x="5867400" y="1562100"/>
            <a:ext cx="11506200" cy="6986528"/>
          </a:xfrm>
          <a:prstGeom prst="rect">
            <a:avLst/>
          </a:prstGeom>
          <a:noFill/>
        </p:spPr>
        <p:txBody>
          <a:bodyPr wrap="square">
            <a:spAutoFit/>
          </a:bodyPr>
          <a:lstStyle/>
          <a:p>
            <a:r>
              <a:rPr lang="en-PK" sz="2400" dirty="0">
                <a:solidFill>
                  <a:schemeClr val="tx2">
                    <a:lumMod val="20000"/>
                    <a:lumOff val="80000"/>
                  </a:schemeClr>
                </a:solidFill>
                <a:latin typeface="Segoe UI" panose="020B0502040204020203" pitchFamily="34" charset="0"/>
                <a:cs typeface="Segoe UI" panose="020B0502040204020203" pitchFamily="34" charset="0"/>
              </a:rPr>
              <a:t>	</a:t>
            </a:r>
            <a:r>
              <a:rPr lang="en-PK" sz="3200" dirty="0">
                <a:solidFill>
                  <a:srgbClr val="FFC000"/>
                </a:solidFill>
                <a:latin typeface="Segoe UI" panose="020B0502040204020203" pitchFamily="34" charset="0"/>
                <a:cs typeface="Segoe UI" panose="020B0502040204020203" pitchFamily="34" charset="0"/>
              </a:rPr>
              <a:t>Execution Flow:</a:t>
            </a:r>
            <a:endParaRPr lang="en-US" sz="3200" dirty="0">
              <a:solidFill>
                <a:srgbClr val="FFC000"/>
              </a:solidFill>
              <a:latin typeface="Segoe UI" panose="020B0502040204020203" pitchFamily="34" charset="0"/>
              <a:cs typeface="Segoe UI" panose="020B0502040204020203" pitchFamily="34" charset="0"/>
            </a:endParaRPr>
          </a:p>
          <a:p>
            <a:endParaRPr lang="en-PK" sz="2400" dirty="0">
              <a:solidFill>
                <a:schemeClr val="tx2">
                  <a:lumMod val="20000"/>
                  <a:lumOff val="8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v"/>
            </a:pPr>
            <a:r>
              <a:rPr lang="en-PK" sz="2400" dirty="0">
                <a:solidFill>
                  <a:schemeClr val="tx2">
                    <a:lumMod val="20000"/>
                    <a:lumOff val="80000"/>
                  </a:schemeClr>
                </a:solidFill>
                <a:latin typeface="Segoe UI" panose="020B0502040204020203" pitchFamily="34" charset="0"/>
                <a:cs typeface="Segoe UI" panose="020B0502040204020203" pitchFamily="34" charset="0"/>
              </a:rPr>
              <a:t>       Launch the application.</a:t>
            </a:r>
          </a:p>
          <a:p>
            <a:pPr marL="342900" indent="-342900">
              <a:buFont typeface="Wingdings" panose="05000000000000000000" pitchFamily="2" charset="2"/>
              <a:buChar char="v"/>
            </a:pPr>
            <a:r>
              <a:rPr lang="en-PK" sz="2400" dirty="0">
                <a:solidFill>
                  <a:schemeClr val="tx2">
                    <a:lumMod val="20000"/>
                    <a:lumOff val="80000"/>
                  </a:schemeClr>
                </a:solidFill>
                <a:latin typeface="Segoe UI" panose="020B0502040204020203" pitchFamily="34" charset="0"/>
                <a:cs typeface="Segoe UI" panose="020B0502040204020203" pitchFamily="34" charset="0"/>
              </a:rPr>
              <a:t>	Splash window appears, displaying project details.</a:t>
            </a:r>
          </a:p>
          <a:p>
            <a:pPr marL="342900" indent="-342900">
              <a:buFont typeface="Wingdings" panose="05000000000000000000" pitchFamily="2" charset="2"/>
              <a:buChar char="v"/>
            </a:pPr>
            <a:r>
              <a:rPr lang="en-PK" sz="2400" dirty="0">
                <a:solidFill>
                  <a:schemeClr val="tx2">
                    <a:lumMod val="20000"/>
                    <a:lumOff val="80000"/>
                  </a:schemeClr>
                </a:solidFill>
                <a:latin typeface="Segoe UI" panose="020B0502040204020203" pitchFamily="34" charset="0"/>
                <a:cs typeface="Segoe UI" panose="020B0502040204020203" pitchFamily="34" charset="0"/>
              </a:rPr>
              <a:t>	Enter username and password for authentication.</a:t>
            </a:r>
          </a:p>
          <a:p>
            <a:pPr marL="342900" indent="-342900">
              <a:buFont typeface="Wingdings" panose="05000000000000000000" pitchFamily="2" charset="2"/>
              <a:buChar char="v"/>
            </a:pPr>
            <a:r>
              <a:rPr lang="en-PK" sz="2400" dirty="0">
                <a:solidFill>
                  <a:schemeClr val="tx2">
                    <a:lumMod val="20000"/>
                    <a:lumOff val="80000"/>
                  </a:schemeClr>
                </a:solidFill>
                <a:latin typeface="Segoe UI" panose="020B0502040204020203" pitchFamily="34" charset="0"/>
                <a:cs typeface="Segoe UI" panose="020B0502040204020203" pitchFamily="34" charset="0"/>
              </a:rPr>
              <a:t>	Upon successful login, the main chat interface is displayed.</a:t>
            </a:r>
          </a:p>
          <a:p>
            <a:pPr marL="342900" indent="-342900">
              <a:buFont typeface="Wingdings" panose="05000000000000000000" pitchFamily="2" charset="2"/>
              <a:buChar char="v"/>
            </a:pPr>
            <a:r>
              <a:rPr lang="en-PK" sz="2400" dirty="0">
                <a:solidFill>
                  <a:schemeClr val="tx2">
                    <a:lumMod val="20000"/>
                    <a:lumOff val="80000"/>
                  </a:schemeClr>
                </a:solidFill>
                <a:latin typeface="Segoe UI" panose="020B0502040204020203" pitchFamily="34" charset="0"/>
                <a:cs typeface="Segoe UI" panose="020B0502040204020203" pitchFamily="34" charset="0"/>
              </a:rPr>
              <a:t>	Engage in one-on-one private chatting or initiate/join </a:t>
            </a:r>
            <a:r>
              <a:rPr lang="en-US" sz="2400" dirty="0">
                <a:solidFill>
                  <a:schemeClr val="tx2">
                    <a:lumMod val="20000"/>
                    <a:lumOff val="80000"/>
                  </a:schemeClr>
                </a:solidFill>
                <a:latin typeface="Segoe UI" panose="020B0502040204020203" pitchFamily="34" charset="0"/>
                <a:cs typeface="Segoe UI" panose="020B0502040204020203" pitchFamily="34" charset="0"/>
              </a:rPr>
              <a:t> </a:t>
            </a:r>
            <a:r>
              <a:rPr lang="en-PK" sz="2400" dirty="0">
                <a:solidFill>
                  <a:schemeClr val="tx2">
                    <a:lumMod val="20000"/>
                    <a:lumOff val="80000"/>
                  </a:schemeClr>
                </a:solidFill>
                <a:latin typeface="Segoe UI" panose="020B0502040204020203" pitchFamily="34" charset="0"/>
                <a:cs typeface="Segoe UI" panose="020B0502040204020203" pitchFamily="34" charset="0"/>
              </a:rPr>
              <a:t>group chats.</a:t>
            </a:r>
          </a:p>
          <a:p>
            <a:pPr marL="342900" indent="-342900">
              <a:buFont typeface="Wingdings" panose="05000000000000000000" pitchFamily="2" charset="2"/>
              <a:buChar char="v"/>
            </a:pPr>
            <a:r>
              <a:rPr lang="en-PK" sz="2400" dirty="0">
                <a:solidFill>
                  <a:schemeClr val="tx2">
                    <a:lumMod val="20000"/>
                    <a:lumOff val="80000"/>
                  </a:schemeClr>
                </a:solidFill>
                <a:latin typeface="Segoe UI" panose="020B0502040204020203" pitchFamily="34" charset="0"/>
                <a:cs typeface="Segoe UI" panose="020B0502040204020203" pitchFamily="34" charset="0"/>
              </a:rPr>
              <a:t>	Messages are transmitted in real-time between users.</a:t>
            </a:r>
          </a:p>
          <a:p>
            <a:endParaRPr lang="en-PK" sz="2400" dirty="0">
              <a:solidFill>
                <a:schemeClr val="tx2">
                  <a:lumMod val="20000"/>
                  <a:lumOff val="80000"/>
                </a:schemeClr>
              </a:solidFill>
              <a:latin typeface="Segoe UI" panose="020B0502040204020203" pitchFamily="34" charset="0"/>
              <a:cs typeface="Segoe UI" panose="020B0502040204020203" pitchFamily="34" charset="0"/>
            </a:endParaRPr>
          </a:p>
          <a:p>
            <a:endParaRPr lang="en-PK" sz="2400" dirty="0">
              <a:solidFill>
                <a:schemeClr val="tx2">
                  <a:lumMod val="20000"/>
                  <a:lumOff val="80000"/>
                </a:schemeClr>
              </a:solidFill>
              <a:latin typeface="Segoe UI" panose="020B0502040204020203" pitchFamily="34" charset="0"/>
              <a:cs typeface="Segoe UI" panose="020B0502040204020203" pitchFamily="34" charset="0"/>
            </a:endParaRPr>
          </a:p>
          <a:p>
            <a:r>
              <a:rPr lang="en-PK" sz="2400" dirty="0">
                <a:solidFill>
                  <a:schemeClr val="tx2">
                    <a:lumMod val="20000"/>
                    <a:lumOff val="80000"/>
                  </a:schemeClr>
                </a:solidFill>
                <a:latin typeface="Segoe UI" panose="020B0502040204020203" pitchFamily="34" charset="0"/>
                <a:cs typeface="Segoe UI" panose="020B0502040204020203" pitchFamily="34" charset="0"/>
              </a:rPr>
              <a:t>	</a:t>
            </a:r>
            <a:r>
              <a:rPr lang="en-PK" sz="3200" dirty="0">
                <a:solidFill>
                  <a:srgbClr val="FFC000"/>
                </a:solidFill>
                <a:latin typeface="Segoe UI" panose="020B0502040204020203" pitchFamily="34" charset="0"/>
                <a:cs typeface="Segoe UI" panose="020B0502040204020203" pitchFamily="34" charset="0"/>
              </a:rPr>
              <a:t>Output:</a:t>
            </a:r>
            <a:endParaRPr lang="en-US" sz="3200" dirty="0">
              <a:solidFill>
                <a:srgbClr val="FFC000"/>
              </a:solidFill>
              <a:latin typeface="Segoe UI" panose="020B0502040204020203" pitchFamily="34" charset="0"/>
              <a:cs typeface="Segoe UI" panose="020B0502040204020203" pitchFamily="34" charset="0"/>
            </a:endParaRPr>
          </a:p>
          <a:p>
            <a:endParaRPr lang="en-PK" sz="2400" dirty="0">
              <a:solidFill>
                <a:schemeClr val="tx2">
                  <a:lumMod val="20000"/>
                  <a:lumOff val="8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v"/>
            </a:pPr>
            <a:r>
              <a:rPr lang="en-PK" sz="2400" dirty="0">
                <a:solidFill>
                  <a:schemeClr val="tx2">
                    <a:lumMod val="20000"/>
                    <a:lumOff val="80000"/>
                  </a:schemeClr>
                </a:solidFill>
                <a:latin typeface="Segoe UI" panose="020B0502040204020203" pitchFamily="34" charset="0"/>
                <a:cs typeface="Segoe UI" panose="020B0502040204020203" pitchFamily="34" charset="0"/>
              </a:rPr>
              <a:t>Upon successful execution, users can seamlessly communicate via private or group chats within the application's user-friendly interface.</a:t>
            </a:r>
          </a:p>
          <a:p>
            <a:pPr marL="342900" indent="-342900">
              <a:buFont typeface="Wingdings" panose="05000000000000000000" pitchFamily="2" charset="2"/>
              <a:buChar char="v"/>
            </a:pPr>
            <a:r>
              <a:rPr lang="en-PK" sz="2400" dirty="0">
                <a:solidFill>
                  <a:schemeClr val="tx2">
                    <a:lumMod val="20000"/>
                    <a:lumOff val="80000"/>
                  </a:schemeClr>
                </a:solidFill>
                <a:latin typeface="Segoe UI" panose="020B0502040204020203" pitchFamily="34" charset="0"/>
                <a:cs typeface="Segoe UI" panose="020B0502040204020203" pitchFamily="34" charset="0"/>
              </a:rPr>
              <a:t>Real-time message transmission ensures a dynamic and responsive chatting experience.</a:t>
            </a:r>
          </a:p>
          <a:p>
            <a:pPr marL="342900" indent="-342900">
              <a:buFont typeface="Wingdings" panose="05000000000000000000" pitchFamily="2" charset="2"/>
              <a:buChar char="v"/>
            </a:pPr>
            <a:r>
              <a:rPr lang="en-PK" sz="2400" dirty="0">
                <a:solidFill>
                  <a:schemeClr val="tx2">
                    <a:lumMod val="20000"/>
                    <a:lumOff val="80000"/>
                  </a:schemeClr>
                </a:solidFill>
                <a:latin typeface="Segoe UI" panose="020B0502040204020203" pitchFamily="34" charset="0"/>
                <a:cs typeface="Segoe UI" panose="020B0502040204020203" pitchFamily="34" charset="0"/>
              </a:rPr>
              <a:t>User authentication adds a layer of security, preventing unauthorized access to the chat application.</a:t>
            </a:r>
          </a:p>
        </p:txBody>
      </p:sp>
      <p:pic>
        <p:nvPicPr>
          <p:cNvPr id="11" name="Picture 5">
            <a:extLst>
              <a:ext uri="{FF2B5EF4-FFF2-40B4-BE49-F238E27FC236}">
                <a16:creationId xmlns:a16="http://schemas.microsoft.com/office/drawing/2014/main" id="{A527ABE6-2ADF-4AC4-AD28-A778C5587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71600" y="4891206"/>
            <a:ext cx="2693408" cy="4149507"/>
          </a:xfrm>
          <a:prstGeom prst="rect">
            <a:avLst/>
          </a:prstGeom>
        </p:spPr>
      </p:pic>
      <p:pic>
        <p:nvPicPr>
          <p:cNvPr id="12" name="Picture 11">
            <a:extLst>
              <a:ext uri="{FF2B5EF4-FFF2-40B4-BE49-F238E27FC236}">
                <a16:creationId xmlns:a16="http://schemas.microsoft.com/office/drawing/2014/main" id="{7E566B90-517D-4AF5-9241-DF4028A8EE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875160" y="482800"/>
            <a:ext cx="996880" cy="2158600"/>
          </a:xfrm>
          <a:prstGeom prst="rect">
            <a:avLst/>
          </a:prstGeom>
        </p:spPr>
      </p:pic>
    </p:spTree>
    <p:extLst>
      <p:ext uri="{BB962C8B-B14F-4D97-AF65-F5344CB8AC3E}">
        <p14:creationId xmlns:p14="http://schemas.microsoft.com/office/powerpoint/2010/main" val="20667241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 name="Rectangle 2"/>
          <p:cNvSpPr/>
          <p:nvPr/>
        </p:nvSpPr>
        <p:spPr>
          <a:xfrm>
            <a:off x="6138078" y="342900"/>
            <a:ext cx="6399509" cy="970266"/>
          </a:xfrm>
          <a:prstGeom prst="rect">
            <a:avLst/>
          </a:prstGeom>
        </p:spPr>
        <p:txBody>
          <a:bodyPr wrap="none">
            <a:spAutoFit/>
          </a:bodyPr>
          <a:lstStyle/>
          <a:p>
            <a:pPr algn="ctr">
              <a:lnSpc>
                <a:spcPts val="6719"/>
              </a:lnSpc>
            </a:pPr>
            <a:r>
              <a:rPr lang="en-US" sz="8000" dirty="0">
                <a:solidFill>
                  <a:schemeClr val="accent6">
                    <a:lumMod val="60000"/>
                    <a:lumOff val="40000"/>
                  </a:schemeClr>
                </a:solidFill>
                <a:latin typeface="Clear Sans Bold Bold"/>
              </a:rPr>
              <a:t>Project Demo</a:t>
            </a:r>
          </a:p>
        </p:txBody>
      </p:sp>
      <p:pic>
        <p:nvPicPr>
          <p:cNvPr id="4" name="Picture 6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765" y="3771900"/>
            <a:ext cx="1190063" cy="1144625"/>
          </a:xfrm>
          <a:prstGeom prst="rect">
            <a:avLst/>
          </a:prstGeom>
        </p:spPr>
      </p:pic>
      <p:pic>
        <p:nvPicPr>
          <p:cNvPr id="5" name="Picture 6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32765" y="8146673"/>
            <a:ext cx="1248715" cy="1219200"/>
          </a:xfrm>
          <a:prstGeom prst="rect">
            <a:avLst/>
          </a:prstGeom>
        </p:spPr>
      </p:pic>
      <p:pic>
        <p:nvPicPr>
          <p:cNvPr id="6" name="Picture 6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82720" y="5971940"/>
            <a:ext cx="1377917" cy="1312780"/>
          </a:xfrm>
          <a:prstGeom prst="rect">
            <a:avLst/>
          </a:prstGeom>
        </p:spPr>
      </p:pic>
      <p:pic>
        <p:nvPicPr>
          <p:cNvPr id="7" name="Picture 7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87800" y="320040"/>
            <a:ext cx="1046651" cy="1021912"/>
          </a:xfrm>
          <a:prstGeom prst="rect">
            <a:avLst/>
          </a:prstGeom>
        </p:spPr>
      </p:pic>
      <p:pic>
        <p:nvPicPr>
          <p:cNvPr id="8" name="Picture 9"/>
          <p:cNvPicPr>
            <a:picLocks noChangeAspect="1"/>
          </p:cNvPicPr>
          <p:nvPr/>
        </p:nvPicPr>
        <p:blipFill>
          <a:blip r:embed="rId12"/>
          <a:srcRect/>
          <a:stretch>
            <a:fillRect/>
          </a:stretch>
        </p:blipFill>
        <p:spPr>
          <a:xfrm>
            <a:off x="77441" y="38100"/>
            <a:ext cx="1959362" cy="1947116"/>
          </a:xfrm>
          <a:prstGeom prst="rect">
            <a:avLst/>
          </a:prstGeom>
        </p:spPr>
      </p:pic>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36</a:t>
            </a:r>
          </a:p>
        </p:txBody>
      </p:sp>
      <p:pic>
        <p:nvPicPr>
          <p:cNvPr id="2" name="vid1">
            <a:hlinkClick r:id="" action="ppaction://media"/>
            <a:extLst>
              <a:ext uri="{FF2B5EF4-FFF2-40B4-BE49-F238E27FC236}">
                <a16:creationId xmlns:a16="http://schemas.microsoft.com/office/drawing/2014/main" id="{FCAC12C0-866D-4F99-9173-21D39A1AD63A}"/>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873448" y="1611035"/>
            <a:ext cx="14651130" cy="7783413"/>
          </a:xfrm>
          <a:prstGeom prst="rect">
            <a:avLst/>
          </a:prstGeom>
        </p:spPr>
      </p:pic>
    </p:spTree>
    <p:extLst>
      <p:ext uri="{BB962C8B-B14F-4D97-AF65-F5344CB8AC3E}">
        <p14:creationId xmlns:p14="http://schemas.microsoft.com/office/powerpoint/2010/main" val="33830217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 name="Rectangle 2"/>
          <p:cNvSpPr/>
          <p:nvPr/>
        </p:nvSpPr>
        <p:spPr>
          <a:xfrm>
            <a:off x="6138078" y="342900"/>
            <a:ext cx="6399509" cy="970266"/>
          </a:xfrm>
          <a:prstGeom prst="rect">
            <a:avLst/>
          </a:prstGeom>
        </p:spPr>
        <p:txBody>
          <a:bodyPr wrap="none">
            <a:spAutoFit/>
          </a:bodyPr>
          <a:lstStyle/>
          <a:p>
            <a:pPr algn="ctr">
              <a:lnSpc>
                <a:spcPts val="6719"/>
              </a:lnSpc>
            </a:pPr>
            <a:r>
              <a:rPr lang="en-US" sz="8000" dirty="0">
                <a:solidFill>
                  <a:schemeClr val="accent6">
                    <a:lumMod val="60000"/>
                    <a:lumOff val="40000"/>
                  </a:schemeClr>
                </a:solidFill>
                <a:latin typeface="Clear Sans Bold Bold"/>
              </a:rPr>
              <a:t>Project Demo</a:t>
            </a:r>
          </a:p>
        </p:txBody>
      </p:sp>
      <p:pic>
        <p:nvPicPr>
          <p:cNvPr id="4" name="Picture 6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765" y="3771900"/>
            <a:ext cx="1190063" cy="1144625"/>
          </a:xfrm>
          <a:prstGeom prst="rect">
            <a:avLst/>
          </a:prstGeom>
        </p:spPr>
      </p:pic>
      <p:pic>
        <p:nvPicPr>
          <p:cNvPr id="5" name="Picture 6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32765" y="8146673"/>
            <a:ext cx="1248715" cy="1219200"/>
          </a:xfrm>
          <a:prstGeom prst="rect">
            <a:avLst/>
          </a:prstGeom>
        </p:spPr>
      </p:pic>
      <p:pic>
        <p:nvPicPr>
          <p:cNvPr id="6" name="Picture 6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82720" y="5971940"/>
            <a:ext cx="1377917" cy="1312780"/>
          </a:xfrm>
          <a:prstGeom prst="rect">
            <a:avLst/>
          </a:prstGeom>
        </p:spPr>
      </p:pic>
      <p:pic>
        <p:nvPicPr>
          <p:cNvPr id="7" name="Picture 7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87800" y="320040"/>
            <a:ext cx="1046651" cy="1021912"/>
          </a:xfrm>
          <a:prstGeom prst="rect">
            <a:avLst/>
          </a:prstGeom>
        </p:spPr>
      </p:pic>
      <p:pic>
        <p:nvPicPr>
          <p:cNvPr id="8" name="Picture 9"/>
          <p:cNvPicPr>
            <a:picLocks noChangeAspect="1"/>
          </p:cNvPicPr>
          <p:nvPr/>
        </p:nvPicPr>
        <p:blipFill>
          <a:blip r:embed="rId12"/>
          <a:srcRect/>
          <a:stretch>
            <a:fillRect/>
          </a:stretch>
        </p:blipFill>
        <p:spPr>
          <a:xfrm>
            <a:off x="77441" y="38100"/>
            <a:ext cx="1959362" cy="1947116"/>
          </a:xfrm>
          <a:prstGeom prst="rect">
            <a:avLst/>
          </a:prstGeom>
        </p:spPr>
      </p:pic>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37</a:t>
            </a:r>
          </a:p>
        </p:txBody>
      </p:sp>
      <p:pic>
        <p:nvPicPr>
          <p:cNvPr id="2" name="vid2">
            <a:hlinkClick r:id="" action="ppaction://media"/>
            <a:extLst>
              <a:ext uri="{FF2B5EF4-FFF2-40B4-BE49-F238E27FC236}">
                <a16:creationId xmlns:a16="http://schemas.microsoft.com/office/drawing/2014/main" id="{5F1A17ED-71CD-4003-AE5B-B5A7356ED31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810873" y="1485900"/>
            <a:ext cx="14630400" cy="7772400"/>
          </a:xfrm>
          <a:prstGeom prst="rect">
            <a:avLst/>
          </a:prstGeom>
        </p:spPr>
      </p:pic>
    </p:spTree>
    <p:extLst>
      <p:ext uri="{BB962C8B-B14F-4D97-AF65-F5344CB8AC3E}">
        <p14:creationId xmlns:p14="http://schemas.microsoft.com/office/powerpoint/2010/main" val="317886076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1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 name="Rectangle 2"/>
          <p:cNvSpPr/>
          <p:nvPr/>
        </p:nvSpPr>
        <p:spPr>
          <a:xfrm>
            <a:off x="6138078" y="342900"/>
            <a:ext cx="6399509" cy="970266"/>
          </a:xfrm>
          <a:prstGeom prst="rect">
            <a:avLst/>
          </a:prstGeom>
        </p:spPr>
        <p:txBody>
          <a:bodyPr wrap="none">
            <a:spAutoFit/>
          </a:bodyPr>
          <a:lstStyle/>
          <a:p>
            <a:pPr algn="ctr">
              <a:lnSpc>
                <a:spcPts val="6719"/>
              </a:lnSpc>
            </a:pPr>
            <a:r>
              <a:rPr lang="en-US" sz="8000" dirty="0">
                <a:solidFill>
                  <a:schemeClr val="accent6">
                    <a:lumMod val="60000"/>
                    <a:lumOff val="40000"/>
                  </a:schemeClr>
                </a:solidFill>
                <a:latin typeface="Clear Sans Bold Bold"/>
              </a:rPr>
              <a:t>Project Demo</a:t>
            </a:r>
          </a:p>
        </p:txBody>
      </p:sp>
      <p:pic>
        <p:nvPicPr>
          <p:cNvPr id="4" name="Picture 6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765" y="3771900"/>
            <a:ext cx="1190063" cy="1144625"/>
          </a:xfrm>
          <a:prstGeom prst="rect">
            <a:avLst/>
          </a:prstGeom>
        </p:spPr>
      </p:pic>
      <p:pic>
        <p:nvPicPr>
          <p:cNvPr id="5" name="Picture 6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32765" y="8146673"/>
            <a:ext cx="1248715" cy="1219200"/>
          </a:xfrm>
          <a:prstGeom prst="rect">
            <a:avLst/>
          </a:prstGeom>
        </p:spPr>
      </p:pic>
      <p:pic>
        <p:nvPicPr>
          <p:cNvPr id="6" name="Picture 6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82720" y="5971940"/>
            <a:ext cx="1377917" cy="1312780"/>
          </a:xfrm>
          <a:prstGeom prst="rect">
            <a:avLst/>
          </a:prstGeom>
        </p:spPr>
      </p:pic>
      <p:pic>
        <p:nvPicPr>
          <p:cNvPr id="7" name="Picture 7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87800" y="320040"/>
            <a:ext cx="1046651" cy="1021912"/>
          </a:xfrm>
          <a:prstGeom prst="rect">
            <a:avLst/>
          </a:prstGeom>
        </p:spPr>
      </p:pic>
      <p:pic>
        <p:nvPicPr>
          <p:cNvPr id="8" name="Picture 9"/>
          <p:cNvPicPr>
            <a:picLocks noChangeAspect="1"/>
          </p:cNvPicPr>
          <p:nvPr/>
        </p:nvPicPr>
        <p:blipFill>
          <a:blip r:embed="rId12"/>
          <a:srcRect/>
          <a:stretch>
            <a:fillRect/>
          </a:stretch>
        </p:blipFill>
        <p:spPr>
          <a:xfrm>
            <a:off x="77441" y="38100"/>
            <a:ext cx="1959362" cy="1947116"/>
          </a:xfrm>
          <a:prstGeom prst="rect">
            <a:avLst/>
          </a:prstGeom>
        </p:spPr>
      </p:pic>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38</a:t>
            </a:r>
          </a:p>
        </p:txBody>
      </p:sp>
      <p:pic>
        <p:nvPicPr>
          <p:cNvPr id="2" name="vid3">
            <a:hlinkClick r:id="" action="ppaction://media"/>
            <a:extLst>
              <a:ext uri="{FF2B5EF4-FFF2-40B4-BE49-F238E27FC236}">
                <a16:creationId xmlns:a16="http://schemas.microsoft.com/office/drawing/2014/main" id="{E2AC41EF-4A15-4FC7-BFC6-5A81940FB43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844211" y="1578112"/>
            <a:ext cx="14630400" cy="7772400"/>
          </a:xfrm>
          <a:prstGeom prst="rect">
            <a:avLst/>
          </a:prstGeom>
        </p:spPr>
      </p:pic>
    </p:spTree>
    <p:extLst>
      <p:ext uri="{BB962C8B-B14F-4D97-AF65-F5344CB8AC3E}">
        <p14:creationId xmlns:p14="http://schemas.microsoft.com/office/powerpoint/2010/main" val="328067823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4878489" y="3346112"/>
            <a:ext cx="8989911" cy="44788"/>
          </a:xfrm>
          <a:prstGeom prst="line">
            <a:avLst/>
          </a:prstGeom>
          <a:ln w="28575" cap="flat">
            <a:solidFill>
              <a:srgbClr val="31356E"/>
            </a:solidFill>
            <a:prstDash val="solid"/>
            <a:headEnd type="none" w="sm" len="sm"/>
            <a:tailEnd type="none" w="sm" len="sm"/>
          </a:ln>
        </p:spPr>
      </p:sp>
      <p:grpSp>
        <p:nvGrpSpPr>
          <p:cNvPr id="9" name="Group 9"/>
          <p:cNvGrpSpPr/>
          <p:nvPr/>
        </p:nvGrpSpPr>
        <p:grpSpPr>
          <a:xfrm>
            <a:off x="8560871" y="2633744"/>
            <a:ext cx="1651190" cy="1362204"/>
            <a:chOff x="0" y="0"/>
            <a:chExt cx="825825" cy="810524"/>
          </a:xfrm>
        </p:grpSpPr>
        <p:sp>
          <p:nvSpPr>
            <p:cNvPr id="10"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11"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a:solidFill>
                    <a:srgbClr val="2B4B82"/>
                  </a:solidFill>
                  <a:latin typeface="Clear Sans Bold Bold"/>
                </a:rPr>
                <a:t>02</a:t>
              </a:r>
            </a:p>
          </p:txBody>
        </p:sp>
      </p:grpSp>
      <p:sp>
        <p:nvSpPr>
          <p:cNvPr id="12" name="TextBox 12"/>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dirty="0">
                <a:solidFill>
                  <a:srgbClr val="2B4B82"/>
                </a:solidFill>
                <a:latin typeface="Clear Sans Bold Bold"/>
              </a:rPr>
              <a:t>Project Plan</a:t>
            </a:r>
          </a:p>
        </p:txBody>
      </p:sp>
      <p:sp>
        <p:nvSpPr>
          <p:cNvPr id="14" name="TextBox 14"/>
          <p:cNvSpPr txBox="1"/>
          <p:nvPr/>
        </p:nvSpPr>
        <p:spPr>
          <a:xfrm>
            <a:off x="2839037" y="4588698"/>
            <a:ext cx="2401669" cy="1000274"/>
          </a:xfrm>
          <a:prstGeom prst="rect">
            <a:avLst/>
          </a:prstGeom>
        </p:spPr>
        <p:txBody>
          <a:bodyPr lIns="0" tIns="0" rIns="0" bIns="0" rtlCol="0" anchor="t">
            <a:spAutoFit/>
          </a:bodyPr>
          <a:lstStyle/>
          <a:p>
            <a:pPr marL="0" lvl="0" indent="0" algn="ctr">
              <a:lnSpc>
                <a:spcPts val="3919"/>
              </a:lnSpc>
            </a:pPr>
            <a:r>
              <a:rPr lang="en-US" sz="3200" b="1" spc="279" dirty="0">
                <a:solidFill>
                  <a:srgbClr val="2B4B82"/>
                </a:solidFill>
                <a:latin typeface="Clear Sans Bold Bold"/>
              </a:rPr>
              <a:t>Design Phase</a:t>
            </a:r>
            <a:r>
              <a:rPr lang="en-US" sz="3200" b="1" u="none" spc="279" dirty="0">
                <a:solidFill>
                  <a:srgbClr val="2B4B82"/>
                </a:solidFill>
                <a:latin typeface="Clear Sans Bold Bold"/>
              </a:rPr>
              <a:t> </a:t>
            </a:r>
          </a:p>
        </p:txBody>
      </p:sp>
      <p:grpSp>
        <p:nvGrpSpPr>
          <p:cNvPr id="42" name="Group 9"/>
          <p:cNvGrpSpPr/>
          <p:nvPr/>
        </p:nvGrpSpPr>
        <p:grpSpPr>
          <a:xfrm>
            <a:off x="3227299" y="2567799"/>
            <a:ext cx="1651190" cy="1494094"/>
            <a:chOff x="0" y="-76200"/>
            <a:chExt cx="825825" cy="889000"/>
          </a:xfrm>
        </p:grpSpPr>
        <p:sp>
          <p:nvSpPr>
            <p:cNvPr id="43"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44"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a:solidFill>
                    <a:srgbClr val="2B4B82"/>
                  </a:solidFill>
                  <a:latin typeface="Clear Sans Bold Bold"/>
                </a:rPr>
                <a:t>01</a:t>
              </a:r>
            </a:p>
          </p:txBody>
        </p:sp>
      </p:grpSp>
      <p:grpSp>
        <p:nvGrpSpPr>
          <p:cNvPr id="45" name="Group 9"/>
          <p:cNvGrpSpPr/>
          <p:nvPr/>
        </p:nvGrpSpPr>
        <p:grpSpPr>
          <a:xfrm>
            <a:off x="13868400" y="2372323"/>
            <a:ext cx="1852572" cy="1627325"/>
            <a:chOff x="0" y="-76200"/>
            <a:chExt cx="825825" cy="889000"/>
          </a:xfrm>
        </p:grpSpPr>
        <p:sp>
          <p:nvSpPr>
            <p:cNvPr id="46"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47"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a:solidFill>
                    <a:srgbClr val="2B4B82"/>
                  </a:solidFill>
                  <a:latin typeface="Clear Sans Bold Bold"/>
                </a:rPr>
                <a:t>03</a:t>
              </a:r>
            </a:p>
          </p:txBody>
        </p:sp>
      </p:grpSp>
      <p:sp>
        <p:nvSpPr>
          <p:cNvPr id="51" name="TextBox 14"/>
          <p:cNvSpPr txBox="1"/>
          <p:nvPr/>
        </p:nvSpPr>
        <p:spPr>
          <a:xfrm>
            <a:off x="7663504" y="4524256"/>
            <a:ext cx="3714591" cy="1000274"/>
          </a:xfrm>
          <a:prstGeom prst="rect">
            <a:avLst/>
          </a:prstGeom>
        </p:spPr>
        <p:txBody>
          <a:bodyPr wrap="square" lIns="0" tIns="0" rIns="0" bIns="0" rtlCol="0" anchor="t">
            <a:spAutoFit/>
          </a:bodyPr>
          <a:lstStyle/>
          <a:p>
            <a:pPr marL="0" lvl="0" indent="0" algn="ctr">
              <a:lnSpc>
                <a:spcPts val="3919"/>
              </a:lnSpc>
            </a:pPr>
            <a:r>
              <a:rPr lang="en-US" sz="3200" b="1" spc="279" dirty="0">
                <a:solidFill>
                  <a:srgbClr val="2B4B82"/>
                </a:solidFill>
                <a:latin typeface="Clear Sans Bold Bold"/>
              </a:rPr>
              <a:t>Implementation</a:t>
            </a:r>
          </a:p>
          <a:p>
            <a:pPr marL="0" lvl="0" indent="0" algn="ctr">
              <a:lnSpc>
                <a:spcPts val="3919"/>
              </a:lnSpc>
            </a:pPr>
            <a:r>
              <a:rPr lang="en-US" sz="3200" b="1" u="none" spc="279" dirty="0">
                <a:solidFill>
                  <a:srgbClr val="2B4B82"/>
                </a:solidFill>
                <a:latin typeface="Clear Sans Bold Bold"/>
              </a:rPr>
              <a:t>Phase </a:t>
            </a:r>
          </a:p>
        </p:txBody>
      </p:sp>
      <p:sp>
        <p:nvSpPr>
          <p:cNvPr id="55" name="TextBox 14"/>
          <p:cNvSpPr txBox="1"/>
          <p:nvPr/>
        </p:nvSpPr>
        <p:spPr>
          <a:xfrm>
            <a:off x="13593851" y="4545836"/>
            <a:ext cx="2401669" cy="1000274"/>
          </a:xfrm>
          <a:prstGeom prst="rect">
            <a:avLst/>
          </a:prstGeom>
        </p:spPr>
        <p:txBody>
          <a:bodyPr lIns="0" tIns="0" rIns="0" bIns="0" rtlCol="0" anchor="t">
            <a:spAutoFit/>
          </a:bodyPr>
          <a:lstStyle/>
          <a:p>
            <a:pPr marL="0" lvl="0" indent="0" algn="ctr">
              <a:lnSpc>
                <a:spcPts val="3919"/>
              </a:lnSpc>
            </a:pPr>
            <a:r>
              <a:rPr lang="en-US" sz="3200" b="1" spc="279" dirty="0">
                <a:solidFill>
                  <a:srgbClr val="2B4B82"/>
                </a:solidFill>
                <a:latin typeface="Clear Sans Bold Bold"/>
              </a:rPr>
              <a:t>Testing </a:t>
            </a:r>
          </a:p>
          <a:p>
            <a:pPr marL="0" lvl="0" indent="0" algn="ctr">
              <a:lnSpc>
                <a:spcPts val="3919"/>
              </a:lnSpc>
            </a:pPr>
            <a:r>
              <a:rPr lang="en-US" sz="3200" b="1" u="none" spc="279" dirty="0">
                <a:solidFill>
                  <a:srgbClr val="2B4B82"/>
                </a:solidFill>
                <a:latin typeface="Clear Sans Bold Bold"/>
              </a:rPr>
              <a:t>Phase </a:t>
            </a:r>
          </a:p>
        </p:txBody>
      </p:sp>
      <p:sp>
        <p:nvSpPr>
          <p:cNvPr id="58" name="Rectangle 57"/>
          <p:cNvSpPr/>
          <p:nvPr/>
        </p:nvSpPr>
        <p:spPr>
          <a:xfrm>
            <a:off x="3024194" y="6029998"/>
            <a:ext cx="2690806" cy="3416320"/>
          </a:xfrm>
          <a:prstGeom prst="rect">
            <a:avLst/>
          </a:prstGeom>
        </p:spPr>
        <p:txBody>
          <a:bodyPr wrap="square">
            <a:spAutoFit/>
          </a:bodyPr>
          <a:lstStyle/>
          <a:p>
            <a:pPr algn="ctr"/>
            <a:r>
              <a:rPr lang="en-US" sz="2400" dirty="0">
                <a:solidFill>
                  <a:schemeClr val="accent2">
                    <a:lumMod val="75000"/>
                  </a:schemeClr>
                </a:solidFill>
                <a:latin typeface="Söhne"/>
              </a:rPr>
              <a:t>Identify chat application features and requirements, plan chat application design with OOP concepts, create UI wireframes.</a:t>
            </a:r>
            <a:endParaRPr lang="en-US" sz="2400" dirty="0">
              <a:solidFill>
                <a:schemeClr val="accent2">
                  <a:lumMod val="75000"/>
                </a:schemeClr>
              </a:solidFill>
            </a:endParaRPr>
          </a:p>
        </p:txBody>
      </p:sp>
      <p:sp>
        <p:nvSpPr>
          <p:cNvPr id="59" name="Rectangle 58"/>
          <p:cNvSpPr/>
          <p:nvPr/>
        </p:nvSpPr>
        <p:spPr>
          <a:xfrm>
            <a:off x="8382000" y="6052839"/>
            <a:ext cx="2667000" cy="3046988"/>
          </a:xfrm>
          <a:prstGeom prst="rect">
            <a:avLst/>
          </a:prstGeom>
        </p:spPr>
        <p:txBody>
          <a:bodyPr wrap="square">
            <a:spAutoFit/>
          </a:bodyPr>
          <a:lstStyle/>
          <a:p>
            <a:pPr algn="ctr"/>
            <a:r>
              <a:rPr lang="en-US" sz="2400" dirty="0">
                <a:solidFill>
                  <a:schemeClr val="accent2">
                    <a:lumMod val="75000"/>
                  </a:schemeClr>
                </a:solidFill>
                <a:latin typeface="Söhne"/>
              </a:rPr>
              <a:t>Develop chat application UI, implement chat application logic and rules, implement chat application settings </a:t>
            </a:r>
            <a:endParaRPr lang="en-US" sz="2400" dirty="0">
              <a:solidFill>
                <a:schemeClr val="accent2">
                  <a:lumMod val="75000"/>
                </a:schemeClr>
              </a:solidFill>
            </a:endParaRPr>
          </a:p>
        </p:txBody>
      </p:sp>
      <p:sp>
        <p:nvSpPr>
          <p:cNvPr id="60" name="Rectangle 59"/>
          <p:cNvSpPr/>
          <p:nvPr/>
        </p:nvSpPr>
        <p:spPr>
          <a:xfrm>
            <a:off x="13506988" y="6092298"/>
            <a:ext cx="2575393" cy="2677656"/>
          </a:xfrm>
          <a:prstGeom prst="rect">
            <a:avLst/>
          </a:prstGeom>
        </p:spPr>
        <p:txBody>
          <a:bodyPr wrap="square">
            <a:spAutoFit/>
          </a:bodyPr>
          <a:lstStyle/>
          <a:p>
            <a:pPr algn="ctr"/>
            <a:r>
              <a:rPr lang="en-US" sz="2400" dirty="0">
                <a:solidFill>
                  <a:schemeClr val="accent2">
                    <a:lumMod val="75000"/>
                  </a:schemeClr>
                </a:solidFill>
                <a:latin typeface="Söhne"/>
              </a:rPr>
              <a:t>Conduct thorough testing, test on different systems, ensure requirements are met, optimize performance</a:t>
            </a:r>
            <a:endParaRPr lang="en-US" sz="2400" dirty="0">
              <a:solidFill>
                <a:schemeClr val="accent2">
                  <a:lumMod val="75000"/>
                </a:schemeClr>
              </a:solidFill>
            </a:endParaRPr>
          </a:p>
        </p:txBody>
      </p:sp>
      <p:pic>
        <p:nvPicPr>
          <p:cNvPr id="61" name="Picture 7"/>
          <p:cNvPicPr>
            <a:picLocks noChangeAspect="1"/>
          </p:cNvPicPr>
          <p:nvPr/>
        </p:nvPicPr>
        <p:blipFill>
          <a:blip r:embed="rId2"/>
          <a:srcRect/>
          <a:stretch>
            <a:fillRect/>
          </a:stretch>
        </p:blipFill>
        <p:spPr>
          <a:xfrm rot="1822306">
            <a:off x="15289628" y="-1057345"/>
            <a:ext cx="2700488" cy="2748588"/>
          </a:xfrm>
          <a:prstGeom prst="rect">
            <a:avLst/>
          </a:prstGeom>
        </p:spPr>
      </p:pic>
      <p:pic>
        <p:nvPicPr>
          <p:cNvPr id="62" name="Picture 8"/>
          <p:cNvPicPr>
            <a:picLocks noChangeAspect="1"/>
          </p:cNvPicPr>
          <p:nvPr/>
        </p:nvPicPr>
        <p:blipFill>
          <a:blip r:embed="rId3"/>
          <a:srcRect/>
          <a:stretch>
            <a:fillRect/>
          </a:stretch>
        </p:blipFill>
        <p:spPr>
          <a:xfrm>
            <a:off x="16540668" y="8767414"/>
            <a:ext cx="2389100" cy="1947116"/>
          </a:xfrm>
          <a:prstGeom prst="rect">
            <a:avLst/>
          </a:prstGeom>
        </p:spPr>
      </p:pic>
      <p:pic>
        <p:nvPicPr>
          <p:cNvPr id="63" name="Picture 12"/>
          <p:cNvPicPr>
            <a:picLocks noChangeAspect="1"/>
          </p:cNvPicPr>
          <p:nvPr/>
        </p:nvPicPr>
        <p:blipFill>
          <a:blip r:embed="rId4"/>
          <a:srcRect/>
          <a:stretch>
            <a:fillRect/>
          </a:stretch>
        </p:blipFill>
        <p:spPr>
          <a:xfrm>
            <a:off x="-685800" y="-290834"/>
            <a:ext cx="2281870" cy="1822644"/>
          </a:xfrm>
          <a:prstGeom prst="rect">
            <a:avLst/>
          </a:prstGeom>
        </p:spPr>
      </p:pic>
      <p:pic>
        <p:nvPicPr>
          <p:cNvPr id="64"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23705" y="5996978"/>
            <a:ext cx="1500572" cy="3249272"/>
          </a:xfrm>
          <a:prstGeom prst="rect">
            <a:avLst/>
          </a:prstGeom>
        </p:spPr>
      </p:pic>
      <p:sp>
        <p:nvSpPr>
          <p:cNvPr id="23" name="Flowchart: Connector 2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39</a:t>
            </a:r>
          </a:p>
        </p:txBody>
      </p:sp>
    </p:spTree>
    <p:extLst>
      <p:ext uri="{BB962C8B-B14F-4D97-AF65-F5344CB8AC3E}">
        <p14:creationId xmlns:p14="http://schemas.microsoft.com/office/powerpoint/2010/main" val="1105596128"/>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5830" t="22922" r="5612" b="7546"/>
          <a:stretch>
            <a:fillRect/>
          </a:stretch>
        </p:blipFill>
        <p:spPr>
          <a:xfrm>
            <a:off x="556162" y="1063460"/>
            <a:ext cx="9643626" cy="7571792"/>
          </a:xfrm>
          <a:prstGeom prst="rect">
            <a:avLst/>
          </a:prstGeom>
        </p:spPr>
      </p:pic>
      <p:pic>
        <p:nvPicPr>
          <p:cNvPr id="3" name="Picture 3"/>
          <p:cNvPicPr>
            <a:picLocks noChangeAspect="1"/>
          </p:cNvPicPr>
          <p:nvPr/>
        </p:nvPicPr>
        <p:blipFill>
          <a:blip r:embed="rId4"/>
          <a:srcRect l="3361" t="20697" b="4245"/>
          <a:stretch>
            <a:fillRect/>
          </a:stretch>
        </p:blipFill>
        <p:spPr>
          <a:xfrm>
            <a:off x="1257557" y="2686138"/>
            <a:ext cx="5948851" cy="812959"/>
          </a:xfrm>
          <a:prstGeom prst="rect">
            <a:avLst/>
          </a:prstGeom>
        </p:spPr>
      </p:pic>
      <p:pic>
        <p:nvPicPr>
          <p:cNvPr id="4" name="Picture 4"/>
          <p:cNvPicPr>
            <a:picLocks noChangeAspect="1"/>
          </p:cNvPicPr>
          <p:nvPr/>
        </p:nvPicPr>
        <p:blipFill>
          <a:blip r:embed="rId4"/>
          <a:srcRect l="3361" t="20697" b="4245"/>
          <a:stretch>
            <a:fillRect/>
          </a:stretch>
        </p:blipFill>
        <p:spPr>
          <a:xfrm>
            <a:off x="1909180" y="4350921"/>
            <a:ext cx="5948851" cy="812959"/>
          </a:xfrm>
          <a:prstGeom prst="rect">
            <a:avLst/>
          </a:prstGeom>
        </p:spPr>
      </p:pic>
      <p:pic>
        <p:nvPicPr>
          <p:cNvPr id="5" name="Picture 5"/>
          <p:cNvPicPr>
            <a:picLocks noChangeAspect="1"/>
          </p:cNvPicPr>
          <p:nvPr/>
        </p:nvPicPr>
        <p:blipFill>
          <a:blip r:embed="rId4"/>
          <a:srcRect l="3361" t="20697" b="4245"/>
          <a:stretch>
            <a:fillRect/>
          </a:stretch>
        </p:blipFill>
        <p:spPr>
          <a:xfrm>
            <a:off x="1228982" y="6578458"/>
            <a:ext cx="5948851" cy="812959"/>
          </a:xfrm>
          <a:prstGeom prst="rect">
            <a:avLst/>
          </a:prstGeom>
        </p:spPr>
      </p:pic>
      <p:pic>
        <p:nvPicPr>
          <p:cNvPr id="6" name="Picture 6"/>
          <p:cNvPicPr>
            <a:picLocks noChangeAspect="1"/>
          </p:cNvPicPr>
          <p:nvPr/>
        </p:nvPicPr>
        <p:blipFill>
          <a:blip r:embed="rId4"/>
          <a:srcRect l="3361" t="20697" b="4245"/>
          <a:stretch>
            <a:fillRect/>
          </a:stretch>
        </p:blipFill>
        <p:spPr>
          <a:xfrm>
            <a:off x="1309057" y="8204560"/>
            <a:ext cx="5948851" cy="812959"/>
          </a:xfrm>
          <a:prstGeom prst="rect">
            <a:avLst/>
          </a:prstGeom>
        </p:spPr>
      </p:pic>
      <p:sp>
        <p:nvSpPr>
          <p:cNvPr id="8" name="Freeform 8"/>
          <p:cNvSpPr/>
          <p:nvPr/>
        </p:nvSpPr>
        <p:spPr>
          <a:xfrm>
            <a:off x="812102" y="573311"/>
            <a:ext cx="698227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a:solidFill>
                  <a:schemeClr val="accent2">
                    <a:lumMod val="20000"/>
                    <a:lumOff val="80000"/>
                  </a:schemeClr>
                </a:solidFill>
                <a:latin typeface="Arial Rounded MT Bold" panose="020F0704030504030204" pitchFamily="34" charset="0"/>
              </a:rPr>
              <a:t>  </a:t>
            </a:r>
            <a:endParaRPr lang="en-US" sz="3600" dirty="0">
              <a:solidFill>
                <a:schemeClr val="accent6">
                  <a:lumMod val="40000"/>
                  <a:lumOff val="60000"/>
                </a:schemeClr>
              </a:solidFill>
              <a:latin typeface="Arial Rounded MT Bold" panose="020F0704030504030204" pitchFamily="34" charset="0"/>
            </a:endParaRPr>
          </a:p>
        </p:txBody>
      </p:sp>
      <p:sp>
        <p:nvSpPr>
          <p:cNvPr id="21" name="Freeform 21"/>
          <p:cNvSpPr/>
          <p:nvPr/>
        </p:nvSpPr>
        <p:spPr>
          <a:xfrm>
            <a:off x="12038510" y="5692593"/>
            <a:ext cx="5390383" cy="3257865"/>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chemeClr val="accent6">
              <a:lumMod val="60000"/>
              <a:lumOff val="40000"/>
            </a:schemeClr>
          </a:solidFill>
          <a:ln>
            <a:noFill/>
          </a:ln>
        </p:spPr>
        <p:txBody>
          <a:bodyPr/>
          <a:lstStyle/>
          <a:p>
            <a:pPr algn="ctr"/>
            <a:r>
              <a:rPr lang="en-US" sz="8800" b="1" dirty="0">
                <a:solidFill>
                  <a:schemeClr val="accent4">
                    <a:lumMod val="50000"/>
                  </a:schemeClr>
                </a:solidFill>
              </a:rPr>
              <a:t>T</a:t>
            </a:r>
            <a:r>
              <a:rPr lang="en-US" sz="7200" dirty="0">
                <a:solidFill>
                  <a:schemeClr val="accent4">
                    <a:lumMod val="50000"/>
                  </a:schemeClr>
                </a:solidFill>
              </a:rPr>
              <a:t>ALK</a:t>
            </a:r>
            <a:r>
              <a:rPr lang="en-US" sz="7200" dirty="0">
                <a:solidFill>
                  <a:schemeClr val="accent2">
                    <a:lumMod val="75000"/>
                  </a:schemeClr>
                </a:solidFill>
              </a:rPr>
              <a:t> </a:t>
            </a:r>
            <a:r>
              <a:rPr lang="en-US" sz="8800" b="1" dirty="0">
                <a:solidFill>
                  <a:schemeClr val="accent4">
                    <a:lumMod val="50000"/>
                  </a:schemeClr>
                </a:solidFill>
              </a:rPr>
              <a:t>B</a:t>
            </a:r>
            <a:r>
              <a:rPr lang="en-US" sz="7200" dirty="0">
                <a:solidFill>
                  <a:schemeClr val="accent4">
                    <a:lumMod val="50000"/>
                  </a:schemeClr>
                </a:solidFill>
              </a:rPr>
              <a:t>UDDY</a:t>
            </a:r>
            <a:r>
              <a:rPr lang="en-US" sz="7200" dirty="0">
                <a:solidFill>
                  <a:schemeClr val="accent2">
                    <a:lumMod val="75000"/>
                  </a:schemeClr>
                </a:solidFill>
              </a:rPr>
              <a:t> </a:t>
            </a:r>
            <a:r>
              <a:rPr lang="en-US" sz="8800" b="1" dirty="0">
                <a:solidFill>
                  <a:schemeClr val="accent2">
                    <a:lumMod val="75000"/>
                  </a:schemeClr>
                </a:solidFill>
              </a:rPr>
              <a:t>N</a:t>
            </a:r>
            <a:r>
              <a:rPr lang="en-US" sz="7200" dirty="0">
                <a:solidFill>
                  <a:schemeClr val="accent2">
                    <a:lumMod val="75000"/>
                  </a:schemeClr>
                </a:solidFill>
              </a:rPr>
              <a:t>ET</a:t>
            </a:r>
            <a:r>
              <a:rPr lang="en-US" sz="7200" b="1" dirty="0">
                <a:solidFill>
                  <a:schemeClr val="accent2">
                    <a:lumMod val="75000"/>
                  </a:schemeClr>
                </a:solidFill>
              </a:rPr>
              <a:t> </a:t>
            </a:r>
            <a:r>
              <a:rPr lang="en-US" sz="8800" b="1" dirty="0">
                <a:solidFill>
                  <a:schemeClr val="accent2">
                    <a:lumMod val="75000"/>
                  </a:schemeClr>
                </a:solidFill>
              </a:rPr>
              <a:t>N</a:t>
            </a:r>
            <a:r>
              <a:rPr lang="en-US" sz="7200" dirty="0">
                <a:solidFill>
                  <a:schemeClr val="accent2">
                    <a:lumMod val="75000"/>
                  </a:schemeClr>
                </a:solidFill>
              </a:rPr>
              <a:t>EXUS</a:t>
            </a:r>
            <a:endParaRPr lang="en-US" sz="7200" dirty="0">
              <a:solidFill>
                <a:schemeClr val="accent4">
                  <a:lumMod val="50000"/>
                </a:schemeClr>
              </a:solidFill>
            </a:endParaRPr>
          </a:p>
        </p:txBody>
      </p:sp>
      <p:sp>
        <p:nvSpPr>
          <p:cNvPr id="25" name="TextBox 25"/>
          <p:cNvSpPr txBox="1"/>
          <p:nvPr/>
        </p:nvSpPr>
        <p:spPr>
          <a:xfrm>
            <a:off x="8479816" y="3878005"/>
            <a:ext cx="5790394" cy="1308050"/>
          </a:xfrm>
          <a:prstGeom prst="rect">
            <a:avLst/>
          </a:prstGeom>
        </p:spPr>
        <p:txBody>
          <a:bodyPr lIns="0" tIns="0" rIns="0" bIns="0" rtlCol="0" anchor="t">
            <a:spAutoFit/>
          </a:bodyPr>
          <a:lstStyle/>
          <a:p>
            <a:pPr algn="ctr">
              <a:lnSpc>
                <a:spcPts val="10199"/>
              </a:lnSpc>
            </a:pPr>
            <a:r>
              <a:rPr lang="en-US" sz="8499" dirty="0">
                <a:solidFill>
                  <a:schemeClr val="tx1">
                    <a:lumMod val="75000"/>
                    <a:lumOff val="25000"/>
                  </a:schemeClr>
                </a:solidFill>
                <a:latin typeface="Nourd Bold Bold"/>
              </a:rPr>
              <a:t>Agenda</a:t>
            </a:r>
          </a:p>
        </p:txBody>
      </p:sp>
      <p:sp>
        <p:nvSpPr>
          <p:cNvPr id="18" name="Freeform 8"/>
          <p:cNvSpPr/>
          <p:nvPr/>
        </p:nvSpPr>
        <p:spPr>
          <a:xfrm>
            <a:off x="792868" y="2191130"/>
            <a:ext cx="6956178" cy="1358774"/>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a:solidFill>
                  <a:schemeClr val="accent2">
                    <a:lumMod val="20000"/>
                    <a:lumOff val="80000"/>
                  </a:schemeClr>
                </a:solidFill>
                <a:latin typeface="Arial Rounded MT Bold" panose="020F0704030504030204" pitchFamily="34" charset="0"/>
              </a:rPr>
              <a:t>  </a:t>
            </a:r>
            <a:endParaRPr lang="en-US" dirty="0"/>
          </a:p>
        </p:txBody>
      </p:sp>
      <p:sp>
        <p:nvSpPr>
          <p:cNvPr id="20" name="Freeform 8"/>
          <p:cNvSpPr/>
          <p:nvPr/>
        </p:nvSpPr>
        <p:spPr>
          <a:xfrm>
            <a:off x="753893" y="3737850"/>
            <a:ext cx="6956178" cy="1569660"/>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a:solidFill>
                  <a:schemeClr val="accent2">
                    <a:lumMod val="20000"/>
                    <a:lumOff val="80000"/>
                  </a:schemeClr>
                </a:solidFill>
                <a:latin typeface="Arial Rounded MT Bold" panose="020F0704030504030204" pitchFamily="34" charset="0"/>
              </a:rPr>
              <a:t>  </a:t>
            </a:r>
            <a:endParaRPr lang="en-US" sz="4400" dirty="0">
              <a:solidFill>
                <a:schemeClr val="accent6">
                  <a:lumMod val="40000"/>
                  <a:lumOff val="60000"/>
                </a:schemeClr>
              </a:solidFill>
              <a:latin typeface="Arial Rounded MT Bold" panose="020F0704030504030204" pitchFamily="34" charset="0"/>
            </a:endParaRPr>
          </a:p>
          <a:p>
            <a:endParaRPr lang="en-US" dirty="0"/>
          </a:p>
        </p:txBody>
      </p:sp>
      <p:sp>
        <p:nvSpPr>
          <p:cNvPr id="27" name="Freeform 8"/>
          <p:cNvSpPr/>
          <p:nvPr/>
        </p:nvSpPr>
        <p:spPr>
          <a:xfrm>
            <a:off x="744368" y="5452548"/>
            <a:ext cx="7034128" cy="119370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a:solidFill>
                  <a:schemeClr val="accent2">
                    <a:lumMod val="20000"/>
                    <a:lumOff val="80000"/>
                  </a:schemeClr>
                </a:solidFill>
                <a:latin typeface="Arial Rounded MT Bold" panose="020F0704030504030204" pitchFamily="34" charset="0"/>
              </a:rPr>
              <a:t>  </a:t>
            </a:r>
            <a:endParaRPr lang="en-US" sz="4400" dirty="0">
              <a:solidFill>
                <a:schemeClr val="accent6">
                  <a:lumMod val="40000"/>
                  <a:lumOff val="60000"/>
                </a:schemeClr>
              </a:solidFill>
              <a:latin typeface="Arial Rounded MT Bold" panose="020F0704030504030204" pitchFamily="34" charset="0"/>
            </a:endParaRPr>
          </a:p>
          <a:p>
            <a:endParaRPr lang="en-US" dirty="0"/>
          </a:p>
        </p:txBody>
      </p:sp>
      <p:sp>
        <p:nvSpPr>
          <p:cNvPr id="28" name="Freeform 8"/>
          <p:cNvSpPr/>
          <p:nvPr/>
        </p:nvSpPr>
        <p:spPr>
          <a:xfrm>
            <a:off x="766418" y="6821317"/>
            <a:ext cx="7034128" cy="158407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a:solidFill>
                  <a:schemeClr val="accent2">
                    <a:lumMod val="20000"/>
                    <a:lumOff val="80000"/>
                  </a:schemeClr>
                </a:solidFill>
              </a:rPr>
              <a:t>  </a:t>
            </a:r>
            <a:endParaRPr lang="en-US" sz="4800" dirty="0">
              <a:solidFill>
                <a:schemeClr val="accent6">
                  <a:lumMod val="40000"/>
                  <a:lumOff val="60000"/>
                </a:schemeClr>
              </a:solidFill>
            </a:endParaRPr>
          </a:p>
        </p:txBody>
      </p:sp>
      <p:sp>
        <p:nvSpPr>
          <p:cNvPr id="29" name="Freeform 8"/>
          <p:cNvSpPr/>
          <p:nvPr/>
        </p:nvSpPr>
        <p:spPr>
          <a:xfrm>
            <a:off x="753893" y="8536830"/>
            <a:ext cx="7034128" cy="1485354"/>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a:solidFill>
                  <a:schemeClr val="accent2">
                    <a:lumMod val="20000"/>
                    <a:lumOff val="80000"/>
                  </a:schemeClr>
                </a:solidFill>
              </a:rPr>
              <a:t>  </a:t>
            </a:r>
            <a:endParaRPr lang="en-US" sz="4800" dirty="0">
              <a:solidFill>
                <a:schemeClr val="accent6">
                  <a:lumMod val="40000"/>
                  <a:lumOff val="60000"/>
                </a:schemeClr>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1860" y="508948"/>
            <a:ext cx="5807639" cy="3877504"/>
          </a:xfrm>
          <a:prstGeom prst="rect">
            <a:avLst/>
          </a:prstGeom>
        </p:spPr>
      </p:pic>
      <p:pic>
        <p:nvPicPr>
          <p:cNvPr id="31" name="Picture 2"/>
          <p:cNvPicPr>
            <a:picLocks noChangeAspect="1"/>
          </p:cNvPicPr>
          <p:nvPr/>
        </p:nvPicPr>
        <p:blipFill>
          <a:blip r:embed="rId6"/>
          <a:srcRect/>
          <a:stretch>
            <a:fillRect/>
          </a:stretch>
        </p:blipFill>
        <p:spPr>
          <a:xfrm rot="5585393">
            <a:off x="8494667" y="7765844"/>
            <a:ext cx="2235962" cy="2369231"/>
          </a:xfrm>
          <a:prstGeom prst="rect">
            <a:avLst/>
          </a:prstGeom>
        </p:spPr>
      </p:pic>
      <p:pic>
        <p:nvPicPr>
          <p:cNvPr id="32" name="Picture 3"/>
          <p:cNvPicPr>
            <a:picLocks noChangeAspect="1"/>
          </p:cNvPicPr>
          <p:nvPr/>
        </p:nvPicPr>
        <p:blipFill>
          <a:blip r:embed="rId7"/>
          <a:srcRect/>
          <a:stretch>
            <a:fillRect/>
          </a:stretch>
        </p:blipFill>
        <p:spPr>
          <a:xfrm>
            <a:off x="16611600" y="7599225"/>
            <a:ext cx="2829496" cy="2836587"/>
          </a:xfrm>
          <a:prstGeom prst="rect">
            <a:avLst/>
          </a:prstGeom>
        </p:spPr>
      </p:pic>
      <p:pic>
        <p:nvPicPr>
          <p:cNvPr id="33" name="Picture 5"/>
          <p:cNvPicPr>
            <a:picLocks noChangeAspect="1"/>
          </p:cNvPicPr>
          <p:nvPr/>
        </p:nvPicPr>
        <p:blipFill>
          <a:blip r:embed="rId8"/>
          <a:srcRect/>
          <a:stretch>
            <a:fillRect/>
          </a:stretch>
        </p:blipFill>
        <p:spPr>
          <a:xfrm>
            <a:off x="8255873" y="-842472"/>
            <a:ext cx="2851895" cy="3058332"/>
          </a:xfrm>
          <a:prstGeom prst="rect">
            <a:avLst/>
          </a:prstGeom>
        </p:spPr>
      </p:pic>
      <p:sp>
        <p:nvSpPr>
          <p:cNvPr id="23" name="Flowchart: Connector 22"/>
          <p:cNvSpPr/>
          <p:nvPr/>
        </p:nvSpPr>
        <p:spPr>
          <a:xfrm>
            <a:off x="6154731" y="8762757"/>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34</a:t>
            </a:r>
          </a:p>
        </p:txBody>
      </p:sp>
      <p:sp>
        <p:nvSpPr>
          <p:cNvPr id="24" name="Flowchart: Connector 23"/>
          <p:cNvSpPr/>
          <p:nvPr/>
        </p:nvSpPr>
        <p:spPr>
          <a:xfrm>
            <a:off x="6135657" y="7083126"/>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33</a:t>
            </a:r>
          </a:p>
        </p:txBody>
      </p:sp>
      <p:sp>
        <p:nvSpPr>
          <p:cNvPr id="26" name="Flowchart: Connector 25"/>
          <p:cNvSpPr/>
          <p:nvPr/>
        </p:nvSpPr>
        <p:spPr>
          <a:xfrm>
            <a:off x="6111699" y="5611545"/>
            <a:ext cx="1259329" cy="830997"/>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28</a:t>
            </a:r>
          </a:p>
        </p:txBody>
      </p:sp>
      <p:sp>
        <p:nvSpPr>
          <p:cNvPr id="34" name="Flowchart: Connector 33"/>
          <p:cNvSpPr/>
          <p:nvPr/>
        </p:nvSpPr>
        <p:spPr>
          <a:xfrm>
            <a:off x="6141919" y="399953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26</a:t>
            </a:r>
          </a:p>
        </p:txBody>
      </p:sp>
      <p:sp>
        <p:nvSpPr>
          <p:cNvPr id="35" name="Flowchart: Connector 34"/>
          <p:cNvSpPr/>
          <p:nvPr/>
        </p:nvSpPr>
        <p:spPr>
          <a:xfrm>
            <a:off x="6158649" y="232088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16</a:t>
            </a:r>
          </a:p>
        </p:txBody>
      </p:sp>
      <p:sp>
        <p:nvSpPr>
          <p:cNvPr id="36" name="Flowchart: Connector 35"/>
          <p:cNvSpPr/>
          <p:nvPr/>
        </p:nvSpPr>
        <p:spPr>
          <a:xfrm>
            <a:off x="6141919" y="902815"/>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15</a:t>
            </a:r>
          </a:p>
        </p:txBody>
      </p:sp>
      <p:sp>
        <p:nvSpPr>
          <p:cNvPr id="37" name="TextBox 36">
            <a:extLst>
              <a:ext uri="{FF2B5EF4-FFF2-40B4-BE49-F238E27FC236}">
                <a16:creationId xmlns:a16="http://schemas.microsoft.com/office/drawing/2014/main" id="{EF5DA1BE-8C6B-4218-BB45-913F9A43F6B3}"/>
              </a:ext>
            </a:extLst>
          </p:cNvPr>
          <p:cNvSpPr txBox="1"/>
          <p:nvPr/>
        </p:nvSpPr>
        <p:spPr>
          <a:xfrm>
            <a:off x="1045497" y="954017"/>
            <a:ext cx="5066202" cy="830997"/>
          </a:xfrm>
          <a:prstGeom prst="rect">
            <a:avLst/>
          </a:prstGeom>
          <a:noFill/>
        </p:spPr>
        <p:txBody>
          <a:bodyPr wrap="square">
            <a:spAutoFit/>
          </a:bodyPr>
          <a:lstStyle/>
          <a:p>
            <a:r>
              <a:rPr lang="en-US" sz="4800" dirty="0">
                <a:solidFill>
                  <a:schemeClr val="accent6">
                    <a:lumMod val="40000"/>
                    <a:lumOff val="60000"/>
                  </a:schemeClr>
                </a:solidFill>
                <a:latin typeface="Arial Rounded MT Bold" panose="020F0704030504030204" pitchFamily="34" charset="0"/>
              </a:rPr>
              <a:t>MySQL Schema</a:t>
            </a:r>
            <a:endParaRPr lang="en-PK" sz="4800" dirty="0">
              <a:solidFill>
                <a:schemeClr val="accent6">
                  <a:lumMod val="40000"/>
                  <a:lumOff val="60000"/>
                </a:schemeClr>
              </a:solidFill>
            </a:endParaRPr>
          </a:p>
        </p:txBody>
      </p:sp>
      <p:sp>
        <p:nvSpPr>
          <p:cNvPr id="38" name="TextBox 37">
            <a:extLst>
              <a:ext uri="{FF2B5EF4-FFF2-40B4-BE49-F238E27FC236}">
                <a16:creationId xmlns:a16="http://schemas.microsoft.com/office/drawing/2014/main" id="{71F87855-F691-4169-90EC-F42F82653FBD}"/>
              </a:ext>
            </a:extLst>
          </p:cNvPr>
          <p:cNvSpPr txBox="1"/>
          <p:nvPr/>
        </p:nvSpPr>
        <p:spPr>
          <a:xfrm>
            <a:off x="1008005" y="2422161"/>
            <a:ext cx="4977829" cy="830997"/>
          </a:xfrm>
          <a:prstGeom prst="rect">
            <a:avLst/>
          </a:prstGeom>
          <a:noFill/>
        </p:spPr>
        <p:txBody>
          <a:bodyPr wrap="square">
            <a:spAutoFit/>
          </a:bodyPr>
          <a:lstStyle/>
          <a:p>
            <a:r>
              <a:rPr lang="en-US" sz="4800" dirty="0">
                <a:solidFill>
                  <a:schemeClr val="accent6">
                    <a:lumMod val="40000"/>
                    <a:lumOff val="60000"/>
                  </a:schemeClr>
                </a:solidFill>
                <a:latin typeface="Arial Rounded MT Bold" panose="020F0704030504030204" pitchFamily="34" charset="0"/>
              </a:rPr>
              <a:t>Java Classes</a:t>
            </a:r>
            <a:endParaRPr lang="en-PK" sz="4800" dirty="0">
              <a:solidFill>
                <a:schemeClr val="accent6">
                  <a:lumMod val="40000"/>
                  <a:lumOff val="60000"/>
                </a:schemeClr>
              </a:solidFill>
            </a:endParaRPr>
          </a:p>
        </p:txBody>
      </p:sp>
      <p:sp>
        <p:nvSpPr>
          <p:cNvPr id="39" name="TextBox 38">
            <a:extLst>
              <a:ext uri="{FF2B5EF4-FFF2-40B4-BE49-F238E27FC236}">
                <a16:creationId xmlns:a16="http://schemas.microsoft.com/office/drawing/2014/main" id="{113C6ED6-5724-4D0E-BA71-113DD766C618}"/>
              </a:ext>
            </a:extLst>
          </p:cNvPr>
          <p:cNvSpPr txBox="1"/>
          <p:nvPr/>
        </p:nvSpPr>
        <p:spPr>
          <a:xfrm>
            <a:off x="1022855" y="3717520"/>
            <a:ext cx="5096422" cy="1569660"/>
          </a:xfrm>
          <a:prstGeom prst="rect">
            <a:avLst/>
          </a:prstGeom>
          <a:noFill/>
        </p:spPr>
        <p:txBody>
          <a:bodyPr wrap="square">
            <a:spAutoFit/>
          </a:bodyPr>
          <a:lstStyle/>
          <a:p>
            <a:r>
              <a:rPr lang="en-US" sz="4800" dirty="0">
                <a:solidFill>
                  <a:schemeClr val="accent6">
                    <a:lumMod val="40000"/>
                    <a:lumOff val="60000"/>
                  </a:schemeClr>
                </a:solidFill>
                <a:latin typeface="Arial Rounded MT Bold" panose="020F0704030504030204" pitchFamily="34" charset="0"/>
              </a:rPr>
              <a:t>Input &amp; Output</a:t>
            </a:r>
          </a:p>
          <a:p>
            <a:r>
              <a:rPr lang="en-US" sz="4800" dirty="0">
                <a:solidFill>
                  <a:schemeClr val="accent6">
                    <a:lumMod val="40000"/>
                    <a:lumOff val="60000"/>
                  </a:schemeClr>
                </a:solidFill>
                <a:latin typeface="Arial Rounded MT Bold" panose="020F0704030504030204" pitchFamily="34" charset="0"/>
              </a:rPr>
              <a:t>Specifications</a:t>
            </a:r>
            <a:endParaRPr lang="en-PK" sz="4800" dirty="0">
              <a:solidFill>
                <a:schemeClr val="accent6">
                  <a:lumMod val="40000"/>
                  <a:lumOff val="60000"/>
                </a:schemeClr>
              </a:solidFill>
            </a:endParaRPr>
          </a:p>
        </p:txBody>
      </p:sp>
      <p:sp>
        <p:nvSpPr>
          <p:cNvPr id="40" name="TextBox 39">
            <a:extLst>
              <a:ext uri="{FF2B5EF4-FFF2-40B4-BE49-F238E27FC236}">
                <a16:creationId xmlns:a16="http://schemas.microsoft.com/office/drawing/2014/main" id="{8A343DD5-4AB9-4E29-AD86-49B00E59A7FB}"/>
              </a:ext>
            </a:extLst>
          </p:cNvPr>
          <p:cNvSpPr txBox="1"/>
          <p:nvPr/>
        </p:nvSpPr>
        <p:spPr>
          <a:xfrm>
            <a:off x="1003400" y="5633871"/>
            <a:ext cx="4892916" cy="830997"/>
          </a:xfrm>
          <a:prstGeom prst="rect">
            <a:avLst/>
          </a:prstGeom>
          <a:noFill/>
        </p:spPr>
        <p:txBody>
          <a:bodyPr wrap="square">
            <a:spAutoFit/>
          </a:bodyPr>
          <a:lstStyle/>
          <a:p>
            <a:r>
              <a:rPr lang="en-US" sz="4800" dirty="0">
                <a:solidFill>
                  <a:schemeClr val="accent6">
                    <a:lumMod val="40000"/>
                    <a:lumOff val="60000"/>
                  </a:schemeClr>
                </a:solidFill>
                <a:latin typeface="Arial Rounded MT Bold" panose="020F0704030504030204" pitchFamily="34" charset="0"/>
              </a:rPr>
              <a:t>OOP Concepts</a:t>
            </a:r>
            <a:endParaRPr lang="en-PK" sz="4800" dirty="0">
              <a:solidFill>
                <a:schemeClr val="accent6">
                  <a:lumMod val="40000"/>
                  <a:lumOff val="60000"/>
                </a:schemeClr>
              </a:solidFill>
            </a:endParaRPr>
          </a:p>
        </p:txBody>
      </p:sp>
      <p:sp>
        <p:nvSpPr>
          <p:cNvPr id="41" name="TextBox 40">
            <a:extLst>
              <a:ext uri="{FF2B5EF4-FFF2-40B4-BE49-F238E27FC236}">
                <a16:creationId xmlns:a16="http://schemas.microsoft.com/office/drawing/2014/main" id="{825BA0B3-5B8D-4F65-A267-8A0B45BD9FE0}"/>
              </a:ext>
            </a:extLst>
          </p:cNvPr>
          <p:cNvSpPr txBox="1"/>
          <p:nvPr/>
        </p:nvSpPr>
        <p:spPr>
          <a:xfrm>
            <a:off x="888695" y="6805948"/>
            <a:ext cx="5097139" cy="1569660"/>
          </a:xfrm>
          <a:prstGeom prst="rect">
            <a:avLst/>
          </a:prstGeom>
          <a:noFill/>
        </p:spPr>
        <p:txBody>
          <a:bodyPr wrap="square">
            <a:spAutoFit/>
          </a:bodyPr>
          <a:lstStyle/>
          <a:p>
            <a:r>
              <a:rPr lang="en-US" sz="4800" dirty="0">
                <a:solidFill>
                  <a:schemeClr val="accent6">
                    <a:lumMod val="40000"/>
                    <a:lumOff val="60000"/>
                  </a:schemeClr>
                </a:solidFill>
                <a:latin typeface="Arial Rounded MT Bold" panose="020F0704030504030204" pitchFamily="34" charset="0"/>
              </a:rPr>
              <a:t>Software &amp; </a:t>
            </a:r>
          </a:p>
          <a:p>
            <a:r>
              <a:rPr lang="en-US" sz="4800" dirty="0">
                <a:solidFill>
                  <a:schemeClr val="accent6">
                    <a:lumMod val="40000"/>
                    <a:lumOff val="60000"/>
                  </a:schemeClr>
                </a:solidFill>
                <a:latin typeface="Arial Rounded MT Bold" panose="020F0704030504030204" pitchFamily="34" charset="0"/>
              </a:rPr>
              <a:t>Equipment Used</a:t>
            </a:r>
            <a:endParaRPr lang="en-PK" sz="4800" dirty="0">
              <a:solidFill>
                <a:schemeClr val="accent6">
                  <a:lumMod val="40000"/>
                  <a:lumOff val="60000"/>
                </a:schemeClr>
              </a:solidFill>
            </a:endParaRPr>
          </a:p>
        </p:txBody>
      </p:sp>
      <p:sp>
        <p:nvSpPr>
          <p:cNvPr id="42" name="TextBox 41">
            <a:extLst>
              <a:ext uri="{FF2B5EF4-FFF2-40B4-BE49-F238E27FC236}">
                <a16:creationId xmlns:a16="http://schemas.microsoft.com/office/drawing/2014/main" id="{50D943F8-051F-463B-9086-34D23B0F5E63}"/>
              </a:ext>
            </a:extLst>
          </p:cNvPr>
          <p:cNvSpPr txBox="1"/>
          <p:nvPr/>
        </p:nvSpPr>
        <p:spPr>
          <a:xfrm>
            <a:off x="885258" y="8463385"/>
            <a:ext cx="5103401" cy="1569660"/>
          </a:xfrm>
          <a:prstGeom prst="rect">
            <a:avLst/>
          </a:prstGeom>
          <a:noFill/>
        </p:spPr>
        <p:txBody>
          <a:bodyPr wrap="square">
            <a:spAutoFit/>
          </a:bodyPr>
          <a:lstStyle/>
          <a:p>
            <a:r>
              <a:rPr lang="en-US" sz="4800" dirty="0">
                <a:solidFill>
                  <a:schemeClr val="accent6">
                    <a:lumMod val="40000"/>
                    <a:lumOff val="60000"/>
                  </a:schemeClr>
                </a:solidFill>
                <a:latin typeface="Arial Rounded MT Bold" panose="020F0704030504030204" pitchFamily="34" charset="0"/>
              </a:rPr>
              <a:t>Execution &amp; Output</a:t>
            </a:r>
            <a:endParaRPr lang="en-PK" sz="4800" dirty="0">
              <a:solidFill>
                <a:schemeClr val="accent6">
                  <a:lumMod val="40000"/>
                  <a:lumOff val="60000"/>
                </a:schemeClr>
              </a:solidFill>
            </a:endParaRPr>
          </a:p>
        </p:txBody>
      </p:sp>
    </p:spTree>
    <p:extLst>
      <p:ext uri="{BB962C8B-B14F-4D97-AF65-F5344CB8AC3E}">
        <p14:creationId xmlns:p14="http://schemas.microsoft.com/office/powerpoint/2010/main" val="3419473840"/>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1" y="723901"/>
            <a:ext cx="5715000" cy="62484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914631" y="2039937"/>
              <a:ext cx="5166060" cy="6830128"/>
            </a:xfrm>
            <a:prstGeom prst="rect">
              <a:avLst/>
            </a:prstGeom>
          </p:spPr>
        </p:pic>
      </p:grpSp>
      <p:sp>
        <p:nvSpPr>
          <p:cNvPr id="10" name="Rectangle 9"/>
          <p:cNvSpPr/>
          <p:nvPr/>
        </p:nvSpPr>
        <p:spPr>
          <a:xfrm>
            <a:off x="6846161" y="876300"/>
            <a:ext cx="9121408" cy="1400383"/>
          </a:xfrm>
          <a:prstGeom prst="rect">
            <a:avLst/>
          </a:prstGeom>
        </p:spPr>
        <p:txBody>
          <a:bodyPr wrap="none">
            <a:spAutoFit/>
          </a:bodyPr>
          <a:lstStyle/>
          <a:p>
            <a:pPr algn="ctr">
              <a:lnSpc>
                <a:spcPts val="10199"/>
              </a:lnSpc>
            </a:pPr>
            <a:r>
              <a:rPr lang="en-US" sz="8800" b="1" dirty="0">
                <a:solidFill>
                  <a:schemeClr val="accent4">
                    <a:lumMod val="50000"/>
                  </a:schemeClr>
                </a:solidFill>
                <a:latin typeface="Nourd Bold Bold"/>
              </a:rPr>
              <a:t>P</a:t>
            </a:r>
            <a:r>
              <a:rPr lang="en-US" sz="4800" dirty="0">
                <a:solidFill>
                  <a:schemeClr val="accent4">
                    <a:lumMod val="50000"/>
                  </a:schemeClr>
                </a:solidFill>
                <a:latin typeface="Nourd Bold Bold"/>
              </a:rPr>
              <a:t>roject </a:t>
            </a:r>
            <a:r>
              <a:rPr lang="en-US" sz="8800" b="1" dirty="0">
                <a:solidFill>
                  <a:schemeClr val="accent4">
                    <a:lumMod val="50000"/>
                  </a:schemeClr>
                </a:solidFill>
                <a:latin typeface="Nourd Bold Bold"/>
              </a:rPr>
              <a:t>B</a:t>
            </a:r>
            <a:r>
              <a:rPr lang="en-US" sz="4800" dirty="0">
                <a:solidFill>
                  <a:schemeClr val="accent4">
                    <a:lumMod val="50000"/>
                  </a:schemeClr>
                </a:solidFill>
                <a:latin typeface="Nourd Bold Bold"/>
              </a:rPr>
              <a:t>udget &amp; </a:t>
            </a:r>
            <a:r>
              <a:rPr lang="en-US" sz="8800" b="1" dirty="0">
                <a:solidFill>
                  <a:schemeClr val="accent4">
                    <a:lumMod val="50000"/>
                  </a:schemeClr>
                </a:solidFill>
                <a:latin typeface="Nourd Bold Bold"/>
              </a:rPr>
              <a:t>T</a:t>
            </a:r>
            <a:r>
              <a:rPr lang="en-US" sz="4800" dirty="0">
                <a:solidFill>
                  <a:schemeClr val="accent4">
                    <a:lumMod val="50000"/>
                  </a:schemeClr>
                </a:solidFill>
                <a:latin typeface="Nourd Bold Bold"/>
              </a:rPr>
              <a:t>eam </a:t>
            </a:r>
          </a:p>
        </p:txBody>
      </p:sp>
      <p:pic>
        <p:nvPicPr>
          <p:cNvPr id="11" name="Picture 10"/>
          <p:cNvPicPr>
            <a:picLocks noChangeAspect="1"/>
          </p:cNvPicPr>
          <p:nvPr/>
        </p:nvPicPr>
        <p:blipFill>
          <a:blip r:embed="rId8"/>
          <a:stretch>
            <a:fillRect/>
          </a:stretch>
        </p:blipFill>
        <p:spPr>
          <a:xfrm>
            <a:off x="12801600" y="5563234"/>
            <a:ext cx="4943984" cy="4414733"/>
          </a:xfrm>
          <a:prstGeom prst="ellipse">
            <a:avLst/>
          </a:prstGeom>
          <a:ln>
            <a:noFill/>
          </a:ln>
          <a:effectLst>
            <a:softEdge rad="112500"/>
          </a:effectLst>
        </p:spPr>
      </p:pic>
      <p:sp>
        <p:nvSpPr>
          <p:cNvPr id="12" name="Rectangle 11"/>
          <p:cNvSpPr/>
          <p:nvPr/>
        </p:nvSpPr>
        <p:spPr>
          <a:xfrm>
            <a:off x="7406283" y="3003345"/>
            <a:ext cx="9144000" cy="1938992"/>
          </a:xfrm>
          <a:prstGeom prst="rect">
            <a:avLst/>
          </a:prstGeom>
        </p:spPr>
        <p:txBody>
          <a:bodyPr>
            <a:spAutoFit/>
          </a:bodyPr>
          <a:lstStyle/>
          <a:p>
            <a:pPr marL="571500" indent="-571500">
              <a:buFont typeface="Wingdings" panose="05000000000000000000" pitchFamily="2" charset="2"/>
              <a:buChar char="v"/>
            </a:pPr>
            <a:r>
              <a:rPr lang="en-US" sz="4000" dirty="0">
                <a:solidFill>
                  <a:schemeClr val="accent4">
                    <a:lumMod val="75000"/>
                  </a:schemeClr>
                </a:solidFill>
              </a:rPr>
              <a:t>This project will be developed using open-source tools and software, therefore there will be no cost involved.</a:t>
            </a:r>
          </a:p>
        </p:txBody>
      </p:sp>
      <p:sp>
        <p:nvSpPr>
          <p:cNvPr id="13" name="Rectangle 12"/>
          <p:cNvSpPr/>
          <p:nvPr/>
        </p:nvSpPr>
        <p:spPr>
          <a:xfrm>
            <a:off x="1451899" y="7798540"/>
            <a:ext cx="11908767" cy="1323439"/>
          </a:xfrm>
          <a:prstGeom prst="rect">
            <a:avLst/>
          </a:prstGeom>
        </p:spPr>
        <p:txBody>
          <a:bodyPr wrap="square">
            <a:spAutoFit/>
          </a:bodyPr>
          <a:lstStyle/>
          <a:p>
            <a:pPr marL="571500" indent="-571500">
              <a:buFont typeface="Wingdings" panose="05000000000000000000" pitchFamily="2" charset="2"/>
              <a:buChar char="Ø"/>
            </a:pPr>
            <a:r>
              <a:rPr lang="en-US" sz="4000" dirty="0">
                <a:solidFill>
                  <a:schemeClr val="accent4">
                    <a:lumMod val="75000"/>
                  </a:schemeClr>
                </a:solidFill>
              </a:rPr>
              <a:t>The project will be developed by a team of one developer only</a:t>
            </a:r>
            <a:r>
              <a:rPr lang="en-US" sz="3600" dirty="0">
                <a:solidFill>
                  <a:schemeClr val="accent4">
                    <a:lumMod val="75000"/>
                  </a:schemeClr>
                </a:solidFill>
              </a:rPr>
              <a:t>.</a:t>
            </a:r>
          </a:p>
        </p:txBody>
      </p:sp>
      <p:sp>
        <p:nvSpPr>
          <p:cNvPr id="14" name="Flowchart: Connector 13"/>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40</a:t>
            </a:r>
          </a:p>
        </p:txBody>
      </p:sp>
    </p:spTree>
    <p:extLst>
      <p:ext uri="{BB962C8B-B14F-4D97-AF65-F5344CB8AC3E}">
        <p14:creationId xmlns:p14="http://schemas.microsoft.com/office/powerpoint/2010/main" val="5067485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1" name="AutoShape 31"/>
          <p:cNvSpPr/>
          <p:nvPr/>
        </p:nvSpPr>
        <p:spPr>
          <a:xfrm flipV="1">
            <a:off x="12573000" y="4811144"/>
            <a:ext cx="0" cy="2023643"/>
          </a:xfrm>
          <a:prstGeom prst="line">
            <a:avLst/>
          </a:prstGeom>
          <a:ln w="76200" cap="flat">
            <a:solidFill>
              <a:srgbClr val="2C92D5"/>
            </a:solidFill>
            <a:prstDash val="solid"/>
            <a:headEnd type="none" w="sm" len="sm"/>
            <a:tailEnd type="none" w="sm" len="sm"/>
          </a:ln>
        </p:spPr>
      </p:sp>
      <p:sp>
        <p:nvSpPr>
          <p:cNvPr id="32" name="AutoShape 32"/>
          <p:cNvSpPr/>
          <p:nvPr/>
        </p:nvSpPr>
        <p:spPr>
          <a:xfrm flipH="1" flipV="1">
            <a:off x="15960230" y="4873199"/>
            <a:ext cx="0" cy="2022112"/>
          </a:xfrm>
          <a:prstGeom prst="line">
            <a:avLst/>
          </a:prstGeom>
          <a:ln w="76200" cap="flat">
            <a:solidFill>
              <a:srgbClr val="13538A"/>
            </a:solidFill>
            <a:prstDash val="solid"/>
            <a:headEnd type="none" w="sm" len="sm"/>
            <a:tailEnd type="none" w="sm" len="sm"/>
          </a:ln>
        </p:spPr>
      </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grpSp>
        <p:nvGrpSpPr>
          <p:cNvPr id="36" name="Group 36"/>
          <p:cNvGrpSpPr/>
          <p:nvPr/>
        </p:nvGrpSpPr>
        <p:grpSpPr>
          <a:xfrm>
            <a:off x="4383560" y="6866890"/>
            <a:ext cx="2678438" cy="1361406"/>
            <a:chOff x="0" y="0"/>
            <a:chExt cx="3571251" cy="1815208"/>
          </a:xfrm>
        </p:grpSpPr>
        <p:sp>
          <p:nvSpPr>
            <p:cNvPr id="37" name="TextBox 37"/>
            <p:cNvSpPr txBox="1"/>
            <p:nvPr/>
          </p:nvSpPr>
          <p:spPr>
            <a:xfrm>
              <a:off x="0" y="1250951"/>
              <a:ext cx="3571251" cy="564257"/>
            </a:xfrm>
            <a:prstGeom prst="rect">
              <a:avLst/>
            </a:prstGeom>
          </p:spPr>
          <p:txBody>
            <a:bodyPr lIns="0" tIns="0" rIns="0" bIns="0" rtlCol="0" anchor="t">
              <a:spAutoFit/>
            </a:bodyPr>
            <a:lstStyle/>
            <a:p>
              <a:pPr algn="ctr">
                <a:lnSpc>
                  <a:spcPts val="3299"/>
                </a:lnSpc>
              </a:pPr>
              <a:r>
                <a:rPr lang="en-US" sz="2800" spc="65" dirty="0">
                  <a:solidFill>
                    <a:srgbClr val="FFFFFF"/>
                  </a:solidFill>
                  <a:latin typeface="Aileron Regular"/>
                </a:rPr>
                <a:t>Idea Selection</a:t>
              </a:r>
            </a:p>
          </p:txBody>
        </p:sp>
        <p:grpSp>
          <p:nvGrpSpPr>
            <p:cNvPr id="38" name="Group 38"/>
            <p:cNvGrpSpPr/>
            <p:nvPr/>
          </p:nvGrpSpPr>
          <p:grpSpPr>
            <a:xfrm>
              <a:off x="1176872" y="0"/>
              <a:ext cx="1217507" cy="1217507"/>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40" name="TextBox 40"/>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2</a:t>
                </a:r>
              </a:p>
            </p:txBody>
          </p:sp>
        </p:grpSp>
      </p:grpSp>
      <p:grpSp>
        <p:nvGrpSpPr>
          <p:cNvPr id="41" name="Group 41"/>
          <p:cNvGrpSpPr/>
          <p:nvPr/>
        </p:nvGrpSpPr>
        <p:grpSpPr>
          <a:xfrm>
            <a:off x="7806588" y="6866890"/>
            <a:ext cx="2676631" cy="1784600"/>
            <a:chOff x="0" y="0"/>
            <a:chExt cx="3568842" cy="2379466"/>
          </a:xfrm>
        </p:grpSpPr>
        <p:sp>
          <p:nvSpPr>
            <p:cNvPr id="42" name="TextBox 42"/>
            <p:cNvSpPr txBox="1"/>
            <p:nvPr/>
          </p:nvSpPr>
          <p:spPr>
            <a:xfrm>
              <a:off x="0" y="1250951"/>
              <a:ext cx="3568842" cy="1128515"/>
            </a:xfrm>
            <a:prstGeom prst="rect">
              <a:avLst/>
            </a:prstGeom>
          </p:spPr>
          <p:txBody>
            <a:bodyPr lIns="0" tIns="0" rIns="0" bIns="0" rtlCol="0" anchor="t">
              <a:spAutoFit/>
            </a:bodyPr>
            <a:lstStyle/>
            <a:p>
              <a:pPr algn="ctr">
                <a:lnSpc>
                  <a:spcPts val="3299"/>
                </a:lnSpc>
              </a:pPr>
              <a:r>
                <a:rPr lang="en-US" sz="2800" spc="65" dirty="0">
                  <a:solidFill>
                    <a:srgbClr val="FFFFFF"/>
                  </a:solidFill>
                  <a:latin typeface="Aileron Regular"/>
                </a:rPr>
                <a:t>Design Phase</a:t>
              </a:r>
            </a:p>
            <a:p>
              <a:pPr algn="ctr">
                <a:lnSpc>
                  <a:spcPts val="3299"/>
                </a:lnSpc>
              </a:pPr>
              <a:r>
                <a:rPr lang="en-US" sz="2800" spc="65" dirty="0">
                  <a:solidFill>
                    <a:srgbClr val="FFFF00"/>
                  </a:solidFill>
                  <a:latin typeface="Aileron Regular"/>
                </a:rPr>
                <a:t>(1 Week)</a:t>
              </a:r>
            </a:p>
          </p:txBody>
        </p:sp>
        <p:grpSp>
          <p:nvGrpSpPr>
            <p:cNvPr id="43" name="Group 43"/>
            <p:cNvGrpSpPr/>
            <p:nvPr/>
          </p:nvGrpSpPr>
          <p:grpSpPr>
            <a:xfrm>
              <a:off x="1137103" y="0"/>
              <a:ext cx="1217507" cy="1217507"/>
              <a:chOff x="0" y="0"/>
              <a:chExt cx="812800" cy="812800"/>
            </a:xfrm>
          </p:grpSpPr>
          <p:sp>
            <p:nvSpPr>
              <p:cNvPr id="44" name="Freeform 4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45" name="TextBox 4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3</a:t>
                </a:r>
              </a:p>
            </p:txBody>
          </p:sp>
        </p:grpSp>
      </p:grpSp>
      <p:grpSp>
        <p:nvGrpSpPr>
          <p:cNvPr id="46" name="Group 46"/>
          <p:cNvGrpSpPr/>
          <p:nvPr/>
        </p:nvGrpSpPr>
        <p:grpSpPr>
          <a:xfrm>
            <a:off x="11227809" y="6866890"/>
            <a:ext cx="2676631" cy="2207792"/>
            <a:chOff x="0" y="0"/>
            <a:chExt cx="3568842" cy="2943721"/>
          </a:xfrm>
        </p:grpSpPr>
        <p:sp>
          <p:nvSpPr>
            <p:cNvPr id="47" name="TextBox 47"/>
            <p:cNvSpPr txBox="1"/>
            <p:nvPr/>
          </p:nvSpPr>
          <p:spPr>
            <a:xfrm>
              <a:off x="0" y="1250951"/>
              <a:ext cx="3568842" cy="1692770"/>
            </a:xfrm>
            <a:prstGeom prst="rect">
              <a:avLst/>
            </a:prstGeom>
          </p:spPr>
          <p:txBody>
            <a:bodyPr lIns="0" tIns="0" rIns="0" bIns="0" rtlCol="0" anchor="t">
              <a:spAutoFit/>
            </a:bodyPr>
            <a:lstStyle/>
            <a:p>
              <a:pPr algn="ctr">
                <a:lnSpc>
                  <a:spcPts val="3299"/>
                </a:lnSpc>
              </a:pPr>
              <a:r>
                <a:rPr lang="en-US" sz="2800" spc="65" dirty="0">
                  <a:solidFill>
                    <a:srgbClr val="FFFFFF"/>
                  </a:solidFill>
                  <a:latin typeface="Aileron Regular"/>
                </a:rPr>
                <a:t>Implementation </a:t>
              </a:r>
            </a:p>
            <a:p>
              <a:pPr algn="ctr">
                <a:lnSpc>
                  <a:spcPts val="3299"/>
                </a:lnSpc>
              </a:pPr>
              <a:r>
                <a:rPr lang="en-US" sz="2800" spc="65" dirty="0">
                  <a:solidFill>
                    <a:srgbClr val="FFFFFF"/>
                  </a:solidFill>
                  <a:latin typeface="Aileron Regular"/>
                </a:rPr>
                <a:t>Phase</a:t>
              </a:r>
            </a:p>
            <a:p>
              <a:pPr algn="ctr">
                <a:lnSpc>
                  <a:spcPts val="3299"/>
                </a:lnSpc>
              </a:pPr>
              <a:r>
                <a:rPr lang="en-US" sz="2800" spc="65" dirty="0">
                  <a:solidFill>
                    <a:srgbClr val="FFFF00"/>
                  </a:solidFill>
                  <a:latin typeface="Aileron Regular"/>
                </a:rPr>
                <a:t>(3 weeks)</a:t>
              </a:r>
            </a:p>
          </p:txBody>
        </p:sp>
        <p:grpSp>
          <p:nvGrpSpPr>
            <p:cNvPr id="48" name="Group 48"/>
            <p:cNvGrpSpPr/>
            <p:nvPr/>
          </p:nvGrpSpPr>
          <p:grpSpPr>
            <a:xfrm>
              <a:off x="1164420" y="0"/>
              <a:ext cx="1217507" cy="1217507"/>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50" name="TextBox 50"/>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4</a:t>
                </a:r>
              </a:p>
            </p:txBody>
          </p:sp>
        </p:grpSp>
      </p:grpSp>
      <p:grpSp>
        <p:nvGrpSpPr>
          <p:cNvPr id="51" name="Group 51"/>
          <p:cNvGrpSpPr/>
          <p:nvPr/>
        </p:nvGrpSpPr>
        <p:grpSpPr>
          <a:xfrm>
            <a:off x="14649030" y="6866890"/>
            <a:ext cx="2676631" cy="1784599"/>
            <a:chOff x="0" y="0"/>
            <a:chExt cx="3568842" cy="2379464"/>
          </a:xfrm>
        </p:grpSpPr>
        <p:sp>
          <p:nvSpPr>
            <p:cNvPr id="52" name="TextBox 52"/>
            <p:cNvSpPr txBox="1"/>
            <p:nvPr/>
          </p:nvSpPr>
          <p:spPr>
            <a:xfrm>
              <a:off x="0" y="1250950"/>
              <a:ext cx="3568842" cy="1128514"/>
            </a:xfrm>
            <a:prstGeom prst="rect">
              <a:avLst/>
            </a:prstGeom>
          </p:spPr>
          <p:txBody>
            <a:bodyPr lIns="0" tIns="0" rIns="0" bIns="0" rtlCol="0" anchor="t">
              <a:spAutoFit/>
            </a:bodyPr>
            <a:lstStyle/>
            <a:p>
              <a:pPr algn="ctr">
                <a:lnSpc>
                  <a:spcPts val="3299"/>
                </a:lnSpc>
              </a:pPr>
              <a:r>
                <a:rPr lang="en-US" sz="2800" spc="65" dirty="0">
                  <a:solidFill>
                    <a:srgbClr val="FFFFFF"/>
                  </a:solidFill>
                  <a:latin typeface="Aileron Regular"/>
                </a:rPr>
                <a:t>Testing Phase</a:t>
              </a:r>
            </a:p>
            <a:p>
              <a:pPr algn="ctr">
                <a:lnSpc>
                  <a:spcPts val="3299"/>
                </a:lnSpc>
              </a:pPr>
              <a:r>
                <a:rPr lang="en-US" sz="2800" spc="65" dirty="0">
                  <a:solidFill>
                    <a:srgbClr val="FFFF00"/>
                  </a:solidFill>
                  <a:latin typeface="Aileron Regular"/>
                </a:rPr>
                <a:t>(1 week)</a:t>
              </a:r>
            </a:p>
          </p:txBody>
        </p:sp>
        <p:grpSp>
          <p:nvGrpSpPr>
            <p:cNvPr id="53" name="Group 53"/>
            <p:cNvGrpSpPr/>
            <p:nvPr/>
          </p:nvGrpSpPr>
          <p:grpSpPr>
            <a:xfrm>
              <a:off x="1189991" y="0"/>
              <a:ext cx="1217507" cy="1217507"/>
              <a:chOff x="0" y="0"/>
              <a:chExt cx="812800" cy="812800"/>
            </a:xfrm>
          </p:grpSpPr>
          <p:sp>
            <p:nvSpPr>
              <p:cNvPr id="54" name="Freeform 5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55" name="TextBox 5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5</a:t>
                </a:r>
              </a:p>
            </p:txBody>
          </p:sp>
        </p:grpSp>
      </p:grpSp>
      <p:sp>
        <p:nvSpPr>
          <p:cNvPr id="61" name="AutoShape 61"/>
          <p:cNvSpPr/>
          <p:nvPr/>
        </p:nvSpPr>
        <p:spPr>
          <a:xfrm flipH="1" flipV="1">
            <a:off x="2273412" y="4804501"/>
            <a:ext cx="12587" cy="2000594"/>
          </a:xfrm>
          <a:prstGeom prst="line">
            <a:avLst/>
          </a:prstGeom>
          <a:ln w="76200" cap="flat">
            <a:solidFill>
              <a:srgbClr val="3EDAD8"/>
            </a:solidFill>
            <a:prstDash val="solid"/>
            <a:headEnd type="none" w="sm" len="sm"/>
            <a:tailEnd type="none" w="sm" len="sm"/>
          </a:ln>
        </p:spPr>
      </p:sp>
      <p:grpSp>
        <p:nvGrpSpPr>
          <p:cNvPr id="62" name="Group 62"/>
          <p:cNvGrpSpPr/>
          <p:nvPr/>
        </p:nvGrpSpPr>
        <p:grpSpPr>
          <a:xfrm>
            <a:off x="934319" y="6847840"/>
            <a:ext cx="2676631" cy="2139846"/>
            <a:chOff x="0" y="0"/>
            <a:chExt cx="3568842" cy="2853129"/>
          </a:xfrm>
        </p:grpSpPr>
        <p:grpSp>
          <p:nvGrpSpPr>
            <p:cNvPr id="63" name="Group 63"/>
            <p:cNvGrpSpPr/>
            <p:nvPr/>
          </p:nvGrpSpPr>
          <p:grpSpPr>
            <a:xfrm>
              <a:off x="1175668" y="0"/>
              <a:ext cx="1217507" cy="1217507"/>
              <a:chOff x="0" y="0"/>
              <a:chExt cx="812800" cy="812800"/>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65" name="TextBox 6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u="none" spc="160">
                    <a:solidFill>
                      <a:srgbClr val="3EDAD8"/>
                    </a:solidFill>
                    <a:latin typeface="Aileron Regular Bold"/>
                  </a:rPr>
                  <a:t>1</a:t>
                </a:r>
              </a:p>
            </p:txBody>
          </p:sp>
        </p:grpSp>
        <p:sp>
          <p:nvSpPr>
            <p:cNvPr id="66" name="TextBox 66"/>
            <p:cNvSpPr txBox="1"/>
            <p:nvPr/>
          </p:nvSpPr>
          <p:spPr>
            <a:xfrm>
              <a:off x="0" y="1160358"/>
              <a:ext cx="3568842" cy="1692771"/>
            </a:xfrm>
            <a:prstGeom prst="rect">
              <a:avLst/>
            </a:prstGeom>
          </p:spPr>
          <p:txBody>
            <a:bodyPr lIns="0" tIns="0" rIns="0" bIns="0" rtlCol="0" anchor="t">
              <a:spAutoFit/>
            </a:bodyPr>
            <a:lstStyle/>
            <a:p>
              <a:pPr algn="ctr">
                <a:lnSpc>
                  <a:spcPts val="3299"/>
                </a:lnSpc>
              </a:pPr>
              <a:r>
                <a:rPr lang="en-US" sz="2800" spc="65" dirty="0">
                  <a:solidFill>
                    <a:srgbClr val="FFFFFF"/>
                  </a:solidFill>
                  <a:latin typeface="Aileron Regular"/>
                </a:rPr>
                <a:t>Brainstorming and Idea Generation</a:t>
              </a:r>
            </a:p>
          </p:txBody>
        </p:sp>
      </p:grpSp>
      <p:sp>
        <p:nvSpPr>
          <p:cNvPr id="67" name="AutoShape 61"/>
          <p:cNvSpPr/>
          <p:nvPr/>
        </p:nvSpPr>
        <p:spPr>
          <a:xfrm flipV="1">
            <a:off x="5638800" y="4817048"/>
            <a:ext cx="35466" cy="2017740"/>
          </a:xfrm>
          <a:prstGeom prst="line">
            <a:avLst/>
          </a:prstGeom>
          <a:ln w="76200" cap="flat">
            <a:solidFill>
              <a:srgbClr val="3EDAD8"/>
            </a:solidFill>
            <a:prstDash val="solid"/>
            <a:headEnd type="none" w="sm" len="sm"/>
            <a:tailEnd type="none" w="sm" len="sm"/>
          </a:ln>
        </p:spPr>
      </p:sp>
      <p:sp>
        <p:nvSpPr>
          <p:cNvPr id="68" name="AutoShape 61"/>
          <p:cNvSpPr/>
          <p:nvPr/>
        </p:nvSpPr>
        <p:spPr>
          <a:xfrm flipV="1">
            <a:off x="9184733" y="4811145"/>
            <a:ext cx="1038" cy="2030662"/>
          </a:xfrm>
          <a:prstGeom prst="line">
            <a:avLst/>
          </a:prstGeom>
          <a:ln w="76200" cap="flat">
            <a:solidFill>
              <a:srgbClr val="3EDAD8"/>
            </a:solidFill>
            <a:prstDash val="solid"/>
            <a:headEnd type="none" w="sm" len="sm"/>
            <a:tailEnd type="none" w="sm" len="sm"/>
          </a:ln>
        </p:spPr>
      </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grpSp>
        <p:nvGrpSpPr>
          <p:cNvPr id="56" name="Group 56"/>
          <p:cNvGrpSpPr/>
          <p:nvPr/>
        </p:nvGrpSpPr>
        <p:grpSpPr>
          <a:xfrm>
            <a:off x="1533018" y="3315653"/>
            <a:ext cx="1479232" cy="1479232"/>
            <a:chOff x="0" y="0"/>
            <a:chExt cx="1972310" cy="1972310"/>
          </a:xfrm>
        </p:grpSpPr>
        <p:grpSp>
          <p:nvGrpSpPr>
            <p:cNvPr id="57" name="Group 57"/>
            <p:cNvGrpSpPr/>
            <p:nvPr/>
          </p:nvGrpSpPr>
          <p:grpSpPr>
            <a:xfrm>
              <a:off x="0" y="0"/>
              <a:ext cx="1972310" cy="1972310"/>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60" name="Picture 6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6865" y="558813"/>
              <a:ext cx="1198581" cy="916914"/>
            </a:xfrm>
            <a:prstGeom prst="rect">
              <a:avLst/>
            </a:prstGeom>
          </p:spPr>
        </p:pic>
      </p:grpSp>
      <p:grpSp>
        <p:nvGrpSpPr>
          <p:cNvPr id="9" name="Group 9"/>
          <p:cNvGrpSpPr/>
          <p:nvPr/>
        </p:nvGrpSpPr>
        <p:grpSpPr>
          <a:xfrm>
            <a:off x="4983163" y="3315653"/>
            <a:ext cx="1479232" cy="1479232"/>
            <a:chOff x="0" y="0"/>
            <a:chExt cx="1972310" cy="1972310"/>
          </a:xfrm>
        </p:grpSpPr>
        <p:grpSp>
          <p:nvGrpSpPr>
            <p:cNvPr id="10" name="Group 10"/>
            <p:cNvGrpSpPr/>
            <p:nvPr/>
          </p:nvGrpSpPr>
          <p:grpSpPr>
            <a:xfrm>
              <a:off x="0" y="0"/>
              <a:ext cx="1972310" cy="197231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84238" y="399415"/>
              <a:ext cx="803834" cy="1173480"/>
            </a:xfrm>
            <a:prstGeom prst="rect">
              <a:avLst/>
            </a:prstGeom>
          </p:spPr>
        </p:pic>
      </p:grpSp>
      <p:grpSp>
        <p:nvGrpSpPr>
          <p:cNvPr id="14" name="Group 14"/>
          <p:cNvGrpSpPr/>
          <p:nvPr/>
        </p:nvGrpSpPr>
        <p:grpSpPr>
          <a:xfrm>
            <a:off x="8376364" y="3315652"/>
            <a:ext cx="1479232" cy="1479232"/>
            <a:chOff x="0" y="0"/>
            <a:chExt cx="1972310" cy="1972310"/>
          </a:xfrm>
        </p:grpSpPr>
        <p:grpSp>
          <p:nvGrpSpPr>
            <p:cNvPr id="15" name="Group 15"/>
            <p:cNvGrpSpPr/>
            <p:nvPr/>
          </p:nvGrpSpPr>
          <p:grpSpPr>
            <a:xfrm>
              <a:off x="0" y="0"/>
              <a:ext cx="1972310" cy="19723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23853" y="525256"/>
              <a:ext cx="1124605" cy="984029"/>
            </a:xfrm>
            <a:prstGeom prst="rect">
              <a:avLst/>
            </a:prstGeom>
          </p:spPr>
        </p:pic>
      </p:grpSp>
      <p:grpSp>
        <p:nvGrpSpPr>
          <p:cNvPr id="19" name="Group 19"/>
          <p:cNvGrpSpPr/>
          <p:nvPr/>
        </p:nvGrpSpPr>
        <p:grpSpPr>
          <a:xfrm>
            <a:off x="15247729" y="3315652"/>
            <a:ext cx="1479232" cy="1479232"/>
            <a:chOff x="0" y="0"/>
            <a:chExt cx="1972310" cy="1972310"/>
          </a:xfrm>
        </p:grpSpPr>
        <p:grpSp>
          <p:nvGrpSpPr>
            <p:cNvPr id="20" name="Group 20"/>
            <p:cNvGrpSpPr/>
            <p:nvPr/>
          </p:nvGrpSpPr>
          <p:grpSpPr>
            <a:xfrm>
              <a:off x="0" y="0"/>
              <a:ext cx="1972310" cy="197231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3" name="Picture 2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35398" y="466513"/>
              <a:ext cx="1101513" cy="1101513"/>
            </a:xfrm>
            <a:prstGeom prst="rect">
              <a:avLst/>
            </a:prstGeom>
          </p:spPr>
        </p:pic>
      </p:grpSp>
      <p:grpSp>
        <p:nvGrpSpPr>
          <p:cNvPr id="24" name="Group 24"/>
          <p:cNvGrpSpPr/>
          <p:nvPr/>
        </p:nvGrpSpPr>
        <p:grpSpPr>
          <a:xfrm>
            <a:off x="11827271" y="3315652"/>
            <a:ext cx="1479232" cy="1479232"/>
            <a:chOff x="0" y="0"/>
            <a:chExt cx="1972310" cy="1972310"/>
          </a:xfrm>
        </p:grpSpPr>
        <p:grpSp>
          <p:nvGrpSpPr>
            <p:cNvPr id="25" name="Group 25"/>
            <p:cNvGrpSpPr/>
            <p:nvPr/>
          </p:nvGrpSpPr>
          <p:grpSpPr>
            <a:xfrm>
              <a:off x="0" y="0"/>
              <a:ext cx="1972310" cy="197231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8" name="Picture 2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51756" y="394301"/>
              <a:ext cx="1268798" cy="1268798"/>
            </a:xfrm>
            <a:prstGeom prst="rect">
              <a:avLst/>
            </a:prstGeom>
          </p:spPr>
        </p:pic>
      </p:grpSp>
      <p:sp>
        <p:nvSpPr>
          <p:cNvPr id="30" name="Rectangle 29"/>
          <p:cNvSpPr/>
          <p:nvPr/>
        </p:nvSpPr>
        <p:spPr>
          <a:xfrm>
            <a:off x="5638800" y="502820"/>
            <a:ext cx="6547929" cy="2708434"/>
          </a:xfrm>
          <a:prstGeom prst="rect">
            <a:avLst/>
          </a:prstGeom>
        </p:spPr>
        <p:txBody>
          <a:bodyPr wrap="square">
            <a:spAutoFit/>
          </a:bodyPr>
          <a:lstStyle/>
          <a:p>
            <a:pPr algn="ctr">
              <a:lnSpc>
                <a:spcPts val="10199"/>
              </a:lnSpc>
            </a:pPr>
            <a:r>
              <a:rPr lang="en-US" sz="5400" dirty="0">
                <a:solidFill>
                  <a:schemeClr val="bg1"/>
                </a:solidFill>
                <a:latin typeface="Nourd Bold Bold"/>
              </a:rPr>
              <a:t>Project Timeline</a:t>
            </a:r>
          </a:p>
          <a:p>
            <a:pPr algn="ctr">
              <a:lnSpc>
                <a:spcPts val="10199"/>
              </a:lnSpc>
            </a:pPr>
            <a:r>
              <a:rPr lang="en-US" sz="5400" dirty="0">
                <a:solidFill>
                  <a:schemeClr val="accent5">
                    <a:lumMod val="40000"/>
                    <a:lumOff val="60000"/>
                  </a:schemeClr>
                </a:solidFill>
                <a:latin typeface="Monotype Corsiva" panose="03010101010201010101" pitchFamily="66" charset="0"/>
              </a:rPr>
              <a:t>Five Weeks</a:t>
            </a:r>
          </a:p>
        </p:txBody>
      </p:sp>
      <p:pic>
        <p:nvPicPr>
          <p:cNvPr id="70" name="Picture 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627129" y="112260"/>
            <a:ext cx="2443176" cy="2698286"/>
          </a:xfrm>
          <a:prstGeom prst="rect">
            <a:avLst/>
          </a:prstGeom>
        </p:spPr>
      </p:pic>
      <p:sp>
        <p:nvSpPr>
          <p:cNvPr id="69" name="Flowchart: Connector 6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41</a:t>
            </a:r>
          </a:p>
        </p:txBody>
      </p:sp>
      <p:pic>
        <p:nvPicPr>
          <p:cNvPr id="71" name="Picture 3">
            <a:extLst>
              <a:ext uri="{FF2B5EF4-FFF2-40B4-BE49-F238E27FC236}">
                <a16:creationId xmlns:a16="http://schemas.microsoft.com/office/drawing/2014/main" id="{FC9A8DC0-CB1C-462A-BE01-699F8EB15E5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861435" y="3543354"/>
            <a:ext cx="734495" cy="964135"/>
          </a:xfrm>
          <a:prstGeom prst="rect">
            <a:avLst/>
          </a:prstGeom>
        </p:spPr>
      </p:pic>
    </p:spTree>
    <p:extLst>
      <p:ext uri="{BB962C8B-B14F-4D97-AF65-F5344CB8AC3E}">
        <p14:creationId xmlns:p14="http://schemas.microsoft.com/office/powerpoint/2010/main" val="78038513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12653" y="2322150"/>
            <a:ext cx="3662625" cy="5642699"/>
          </a:xfrm>
          <a:prstGeom prst="rect">
            <a:avLst/>
          </a:prstGeom>
        </p:spPr>
      </p:pic>
      <p:sp>
        <p:nvSpPr>
          <p:cNvPr id="6" name="Rectangle 5"/>
          <p:cNvSpPr/>
          <p:nvPr/>
        </p:nvSpPr>
        <p:spPr>
          <a:xfrm>
            <a:off x="838200" y="1866900"/>
            <a:ext cx="12877800" cy="8306889"/>
          </a:xfrm>
          <a:prstGeom prst="rect">
            <a:avLst/>
          </a:prstGeom>
        </p:spPr>
        <p:txBody>
          <a:bodyPr wrap="square">
            <a:spAutoFit/>
          </a:bodyPr>
          <a:lstStyle/>
          <a:p>
            <a:pPr marL="457200" lvl="0" indent="-457200">
              <a:lnSpc>
                <a:spcPct val="110000"/>
              </a:lnSpc>
              <a:spcAft>
                <a:spcPts val="600"/>
              </a:spcAft>
              <a:buFont typeface="Wingdings" panose="05000000000000000000" pitchFamily="2" charset="2"/>
              <a:buChar char="v"/>
            </a:pPr>
            <a:r>
              <a:rPr lang="en-US" sz="3200" b="1" dirty="0">
                <a:solidFill>
                  <a:schemeClr val="accent6">
                    <a:lumMod val="40000"/>
                    <a:lumOff val="60000"/>
                  </a:schemeClr>
                </a:solidFill>
                <a:effectLst/>
                <a:ea typeface="Times New Roman" panose="02020603050405020304" pitchFamily="18" charset="0"/>
                <a:cs typeface="Times New Roman" panose="02020603050405020304" pitchFamily="18" charset="0"/>
              </a:rPr>
              <a:t>Enhanced Audio and Video Calls:</a:t>
            </a:r>
            <a:endParaRPr lang="en-PK" sz="32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v"/>
            </a:pPr>
            <a:endParaRPr lang="en-US" sz="3200" b="1" dirty="0">
              <a:solidFill>
                <a:schemeClr val="accent6">
                  <a:lumMod val="40000"/>
                  <a:lumOff val="60000"/>
                </a:schemeClr>
              </a:solidFill>
            </a:endParaRPr>
          </a:p>
          <a:p>
            <a:pPr marL="457200" lvl="0" indent="-457200">
              <a:lnSpc>
                <a:spcPct val="110000"/>
              </a:lnSpc>
              <a:spcAft>
                <a:spcPts val="600"/>
              </a:spcAft>
              <a:buFont typeface="Wingdings" panose="05000000000000000000" pitchFamily="2" charset="2"/>
              <a:buChar char="v"/>
            </a:pPr>
            <a:r>
              <a:rPr lang="en-US" sz="3200" b="1" dirty="0">
                <a:solidFill>
                  <a:schemeClr val="accent6">
                    <a:lumMod val="40000"/>
                    <a:lumOff val="60000"/>
                  </a:schemeClr>
                </a:solidFill>
                <a:effectLst/>
                <a:ea typeface="Times New Roman" panose="02020603050405020304" pitchFamily="18" charset="0"/>
                <a:cs typeface="Times New Roman" panose="02020603050405020304" pitchFamily="18" charset="0"/>
              </a:rPr>
              <a:t>AI-based Chat Assistant:</a:t>
            </a:r>
            <a:endParaRPr lang="en-PK" sz="32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v"/>
            </a:pPr>
            <a:endParaRPr lang="en-US" sz="3200" b="1" dirty="0">
              <a:solidFill>
                <a:schemeClr val="accent6">
                  <a:lumMod val="40000"/>
                  <a:lumOff val="60000"/>
                </a:schemeClr>
              </a:solidFill>
            </a:endParaRPr>
          </a:p>
          <a:p>
            <a:pPr marL="457200" lvl="0" indent="-457200">
              <a:lnSpc>
                <a:spcPct val="110000"/>
              </a:lnSpc>
              <a:spcAft>
                <a:spcPts val="600"/>
              </a:spcAft>
              <a:buFont typeface="Wingdings" panose="05000000000000000000" pitchFamily="2" charset="2"/>
              <a:buChar char="v"/>
            </a:pPr>
            <a:r>
              <a:rPr lang="en-US" sz="3200" b="1" dirty="0">
                <a:solidFill>
                  <a:schemeClr val="accent6">
                    <a:lumMod val="40000"/>
                    <a:lumOff val="60000"/>
                  </a:schemeClr>
                </a:solidFill>
                <a:effectLst/>
                <a:ea typeface="Times New Roman" panose="02020603050405020304" pitchFamily="18" charset="0"/>
                <a:cs typeface="Times New Roman" panose="02020603050405020304" pitchFamily="18" charset="0"/>
              </a:rPr>
              <a:t>Voice Recognition and Control:</a:t>
            </a:r>
            <a:endParaRPr lang="en-PK" sz="32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v"/>
            </a:pPr>
            <a:endParaRPr lang="en-US" sz="3200" b="1" dirty="0">
              <a:solidFill>
                <a:schemeClr val="accent6">
                  <a:lumMod val="40000"/>
                  <a:lumOff val="60000"/>
                </a:schemeClr>
              </a:solidFill>
            </a:endParaRPr>
          </a:p>
          <a:p>
            <a:pPr marL="457200" lvl="0" indent="-457200">
              <a:lnSpc>
                <a:spcPct val="110000"/>
              </a:lnSpc>
              <a:buFont typeface="Wingdings" panose="05000000000000000000" pitchFamily="2" charset="2"/>
              <a:buChar char="v"/>
            </a:pPr>
            <a:r>
              <a:rPr lang="en-US" sz="3200" b="1" dirty="0">
                <a:solidFill>
                  <a:schemeClr val="accent6">
                    <a:lumMod val="40000"/>
                    <a:lumOff val="60000"/>
                  </a:schemeClr>
                </a:solidFill>
                <a:effectLst/>
                <a:ea typeface="Times New Roman" panose="02020603050405020304" pitchFamily="18" charset="0"/>
                <a:cs typeface="Times New Roman" panose="02020603050405020304" pitchFamily="18" charset="0"/>
              </a:rPr>
              <a:t>Advanced Chat Moderation</a:t>
            </a:r>
          </a:p>
          <a:p>
            <a:pPr marL="457200" lvl="0" indent="-457200">
              <a:lnSpc>
                <a:spcPct val="110000"/>
              </a:lnSpc>
              <a:buFont typeface="Wingdings" panose="05000000000000000000" pitchFamily="2" charset="2"/>
              <a:buChar char="v"/>
            </a:pPr>
            <a:endParaRPr lang="en-US" sz="3200" b="1" dirty="0">
              <a:solidFill>
                <a:schemeClr val="accent6">
                  <a:lumMod val="40000"/>
                  <a:lumOff val="60000"/>
                </a:schemeClr>
              </a:solidFill>
              <a:ea typeface="Times New Roman" panose="02020603050405020304" pitchFamily="18" charset="0"/>
              <a:cs typeface="Times New Roman" panose="02020603050405020304" pitchFamily="18" charset="0"/>
            </a:endParaRPr>
          </a:p>
          <a:p>
            <a:pPr marL="457200" indent="-457200">
              <a:lnSpc>
                <a:spcPct val="110000"/>
              </a:lnSpc>
              <a:buFont typeface="Wingdings" panose="05000000000000000000" pitchFamily="2" charset="2"/>
              <a:buChar char="v"/>
            </a:pPr>
            <a:r>
              <a:rPr lang="en-US" sz="3200" b="1" dirty="0">
                <a:solidFill>
                  <a:schemeClr val="accent6">
                    <a:lumMod val="40000"/>
                    <a:lumOff val="60000"/>
                  </a:schemeClr>
                </a:solidFill>
                <a:effectLst/>
                <a:ea typeface="Times New Roman" panose="02020603050405020304" pitchFamily="18" charset="0"/>
                <a:cs typeface="Times New Roman" panose="02020603050405020304" pitchFamily="18" charset="0"/>
              </a:rPr>
              <a:t>Enhanced Security Features:</a:t>
            </a:r>
          </a:p>
          <a:p>
            <a:pPr marL="457200" lvl="0" indent="-457200">
              <a:lnSpc>
                <a:spcPct val="110000"/>
              </a:lnSpc>
              <a:buFont typeface="Wingdings" panose="05000000000000000000" pitchFamily="2" charset="2"/>
              <a:buChar char="v"/>
            </a:pPr>
            <a:endParaRPr lang="en-PK" sz="32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marL="457200" lvl="0" indent="-457200">
              <a:lnSpc>
                <a:spcPct val="110000"/>
              </a:lnSpc>
              <a:spcAft>
                <a:spcPts val="600"/>
              </a:spcAft>
              <a:buFont typeface="Wingdings" panose="05000000000000000000" pitchFamily="2" charset="2"/>
              <a:buChar char="v"/>
            </a:pPr>
            <a:r>
              <a:rPr lang="en-US" sz="3200" b="1" dirty="0">
                <a:solidFill>
                  <a:schemeClr val="accent6">
                    <a:lumMod val="40000"/>
                    <a:lumOff val="60000"/>
                  </a:schemeClr>
                </a:solidFill>
                <a:effectLst/>
                <a:ea typeface="Times New Roman" panose="02020603050405020304" pitchFamily="18" charset="0"/>
                <a:cs typeface="Times New Roman" panose="02020603050405020304" pitchFamily="18" charset="0"/>
              </a:rPr>
              <a:t>Enhanced Security Features:</a:t>
            </a:r>
          </a:p>
          <a:p>
            <a:pPr lvl="0">
              <a:lnSpc>
                <a:spcPct val="110000"/>
              </a:lnSpc>
              <a:spcAft>
                <a:spcPts val="600"/>
              </a:spcAft>
            </a:pPr>
            <a:endParaRPr lang="en-PK" sz="32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3200" b="1" dirty="0">
                <a:solidFill>
                  <a:schemeClr val="accent6">
                    <a:lumMod val="40000"/>
                    <a:lumOff val="60000"/>
                  </a:schemeClr>
                </a:solidFill>
                <a:effectLst/>
                <a:ea typeface="Times New Roman" panose="02020603050405020304" pitchFamily="18" charset="0"/>
                <a:cs typeface="Times New Roman" panose="02020603050405020304" pitchFamily="18" charset="0"/>
              </a:rPr>
              <a:t>Customization and Personalization:</a:t>
            </a:r>
            <a:endParaRPr lang="en-PK" sz="3200" dirty="0">
              <a:solidFill>
                <a:schemeClr val="accent6">
                  <a:lumMod val="40000"/>
                  <a:lumOff val="60000"/>
                </a:schemeClr>
              </a:solidFill>
              <a:effectLst/>
              <a:ea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endParaRPr lang="en-US" sz="3200" b="1" dirty="0">
              <a:solidFill>
                <a:schemeClr val="accent6">
                  <a:lumMod val="40000"/>
                  <a:lumOff val="60000"/>
                </a:schemeClr>
              </a:solidFill>
            </a:endParaRPr>
          </a:p>
          <a:p>
            <a:pPr marL="571500" indent="-571500">
              <a:buFont typeface="Wingdings" panose="05000000000000000000" pitchFamily="2" charset="2"/>
              <a:buChar char="v"/>
            </a:pPr>
            <a:r>
              <a:rPr lang="en-US" sz="3200" b="1" dirty="0">
                <a:solidFill>
                  <a:schemeClr val="accent6">
                    <a:lumMod val="40000"/>
                    <a:lumOff val="60000"/>
                  </a:schemeClr>
                </a:solidFill>
              </a:rPr>
              <a:t>File Transfer</a:t>
            </a:r>
            <a:endParaRPr lang="en-US" sz="3200" dirty="0">
              <a:solidFill>
                <a:schemeClr val="accent6">
                  <a:lumMod val="40000"/>
                  <a:lumOff val="60000"/>
                </a:schemeClr>
              </a:solidFill>
            </a:endParaRPr>
          </a:p>
        </p:txBody>
      </p:sp>
      <p:sp>
        <p:nvSpPr>
          <p:cNvPr id="8" name="TextBox 25"/>
          <p:cNvSpPr txBox="1"/>
          <p:nvPr/>
        </p:nvSpPr>
        <p:spPr>
          <a:xfrm>
            <a:off x="0" y="145069"/>
            <a:ext cx="16992600" cy="1147237"/>
          </a:xfrm>
          <a:prstGeom prst="rect">
            <a:avLst/>
          </a:prstGeom>
        </p:spPr>
        <p:txBody>
          <a:bodyPr wrap="square" lIns="0" tIns="0" rIns="0" bIns="0" rtlCol="0" anchor="t">
            <a:spAutoFit/>
          </a:bodyPr>
          <a:lstStyle/>
          <a:p>
            <a:pPr algn="ctr">
              <a:lnSpc>
                <a:spcPts val="10199"/>
              </a:lnSpc>
            </a:pPr>
            <a:r>
              <a:rPr lang="en-US" sz="5400" dirty="0">
                <a:solidFill>
                  <a:schemeClr val="bg1"/>
                </a:solidFill>
                <a:latin typeface="Nourd Bold Bold"/>
              </a:rPr>
              <a:t>Future Enhancements &amp; Works</a:t>
            </a:r>
          </a:p>
        </p:txBody>
      </p:sp>
      <p:pic>
        <p:nvPicPr>
          <p:cNvPr id="9" name="Picture 6"/>
          <p:cNvPicPr>
            <a:picLocks noChangeAspect="1"/>
          </p:cNvPicPr>
          <p:nvPr/>
        </p:nvPicPr>
        <p:blipFill>
          <a:blip r:embed="rId4"/>
          <a:srcRect/>
          <a:stretch>
            <a:fillRect/>
          </a:stretch>
        </p:blipFill>
        <p:spPr>
          <a:xfrm>
            <a:off x="15080047" y="8877300"/>
            <a:ext cx="3825105" cy="1947116"/>
          </a:xfrm>
          <a:prstGeom prst="rect">
            <a:avLst/>
          </a:prstGeom>
        </p:spPr>
      </p:pic>
      <p:pic>
        <p:nvPicPr>
          <p:cNvPr id="11" name="Picture 8"/>
          <p:cNvPicPr>
            <a:picLocks noChangeAspect="1"/>
          </p:cNvPicPr>
          <p:nvPr/>
        </p:nvPicPr>
        <p:blipFill>
          <a:blip r:embed="rId5"/>
          <a:srcRect/>
          <a:stretch>
            <a:fillRect/>
          </a:stretch>
        </p:blipFill>
        <p:spPr>
          <a:xfrm>
            <a:off x="14643964" y="375034"/>
            <a:ext cx="3232965" cy="2634866"/>
          </a:xfrm>
          <a:prstGeom prst="rect">
            <a:avLst/>
          </a:prstGeom>
        </p:spPr>
      </p:pic>
      <p:pic>
        <p:nvPicPr>
          <p:cNvPr id="12" name="Picture 6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931925" y="6090256"/>
            <a:ext cx="818051" cy="786817"/>
          </a:xfrm>
          <a:prstGeom prst="rect">
            <a:avLst/>
          </a:prstGeom>
        </p:spPr>
      </p:pic>
      <p:pic>
        <p:nvPicPr>
          <p:cNvPr id="13" name="Picture 6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198717" y="7964849"/>
            <a:ext cx="818051" cy="798715"/>
          </a:xfrm>
          <a:prstGeom prst="rect">
            <a:avLst/>
          </a:prstGeom>
        </p:spPr>
      </p:pic>
      <p:pic>
        <p:nvPicPr>
          <p:cNvPr id="14" name="Picture 7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38200" y="307908"/>
            <a:ext cx="1137589" cy="1110700"/>
          </a:xfrm>
          <a:prstGeom prst="rect">
            <a:avLst/>
          </a:prstGeom>
        </p:spPr>
      </p:pic>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42</a:t>
            </a:r>
          </a:p>
        </p:txBody>
      </p:sp>
    </p:spTree>
    <p:extLst>
      <p:ext uri="{BB962C8B-B14F-4D97-AF65-F5344CB8AC3E}">
        <p14:creationId xmlns:p14="http://schemas.microsoft.com/office/powerpoint/2010/main" val="337922247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grpSp>
        <p:nvGrpSpPr>
          <p:cNvPr id="63" name="Group 63"/>
          <p:cNvGrpSpPr/>
          <p:nvPr/>
        </p:nvGrpSpPr>
        <p:grpSpPr>
          <a:xfrm>
            <a:off x="2756477" y="8174636"/>
            <a:ext cx="1583400" cy="1394606"/>
            <a:chOff x="1813" y="0"/>
            <a:chExt cx="809173" cy="820413"/>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65"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u="none" spc="160" dirty="0">
                  <a:solidFill>
                    <a:srgbClr val="3EDAD8"/>
                  </a:solidFill>
                  <a:latin typeface="Aileron Regular Bold"/>
                </a:rPr>
                <a:t>1</a:t>
              </a:r>
            </a:p>
          </p:txBody>
        </p:sp>
      </p:gr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sp>
        <p:nvSpPr>
          <p:cNvPr id="30" name="Rectangle 29"/>
          <p:cNvSpPr/>
          <p:nvPr/>
        </p:nvSpPr>
        <p:spPr>
          <a:xfrm>
            <a:off x="4182779" y="867570"/>
            <a:ext cx="9695580" cy="1400383"/>
          </a:xfrm>
          <a:prstGeom prst="rect">
            <a:avLst/>
          </a:prstGeom>
        </p:spPr>
        <p:txBody>
          <a:bodyPr wrap="square">
            <a:spAutoFit/>
          </a:bodyPr>
          <a:lstStyle/>
          <a:p>
            <a:pPr algn="ctr">
              <a:lnSpc>
                <a:spcPts val="10199"/>
              </a:lnSpc>
            </a:pPr>
            <a:r>
              <a:rPr lang="en-US" sz="6600" dirty="0">
                <a:solidFill>
                  <a:schemeClr val="bg1"/>
                </a:solidFill>
                <a:latin typeface="Nourd Bold Bold"/>
              </a:rPr>
              <a:t>Potential Questions</a:t>
            </a:r>
          </a:p>
        </p:txBody>
      </p:sp>
      <p:sp>
        <p:nvSpPr>
          <p:cNvPr id="2" name="Rounded Rectangle 1"/>
          <p:cNvSpPr/>
          <p:nvPr/>
        </p:nvSpPr>
        <p:spPr>
          <a:xfrm>
            <a:off x="924158" y="2819859"/>
            <a:ext cx="5248041" cy="5073127"/>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600"/>
              </a:spcAft>
            </a:pPr>
            <a:r>
              <a:rPr lang="en-US" sz="2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a:t>
            </a:r>
            <a:r>
              <a:rPr lang="en-US" sz="2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What were the key factors that influenced the design and implementation of the splash window feature in your chat client? How did this introductory element contribute to setting the tone and user experience of the application?</a:t>
            </a:r>
            <a:endParaRPr lang="en-PK" sz="2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9" name="Rounded Rectangle 68"/>
          <p:cNvSpPr/>
          <p:nvPr/>
        </p:nvSpPr>
        <p:spPr>
          <a:xfrm>
            <a:off x="6755551" y="2949176"/>
            <a:ext cx="5248041" cy="5073127"/>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600"/>
              </a:spcAft>
            </a:pPr>
            <a:r>
              <a:rPr lang="en-US" sz="2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a:t>
            </a:r>
            <a:r>
              <a:rPr lang="en-US" sz="2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Can you share insights into the impact of implementing multithreading for group chatting functionality in terms of improving real-time message broadcasting efficiency? How did this feature contribute to a more dynamic and interactive chatting experience for users?</a:t>
            </a:r>
            <a:endParaRPr lang="en-PK" sz="2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1" name="Rounded Rectangle 70"/>
          <p:cNvSpPr/>
          <p:nvPr/>
        </p:nvSpPr>
        <p:spPr>
          <a:xfrm>
            <a:off x="12521775" y="2949518"/>
            <a:ext cx="5248041" cy="5073127"/>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600"/>
              </a:spcAft>
            </a:pPr>
            <a:r>
              <a:rPr lang="en-US" sz="2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 How can artificial intelligence and natural language processing techniques be leveraged to improve the chat client's functionality, such as providing automated suggestions, intelligent message filtering, or sentiment analysis?</a:t>
            </a:r>
            <a:endParaRPr lang="en-PK" sz="2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72" name="Group 63"/>
          <p:cNvGrpSpPr/>
          <p:nvPr/>
        </p:nvGrpSpPr>
        <p:grpSpPr>
          <a:xfrm>
            <a:off x="8587871" y="8286350"/>
            <a:ext cx="1583400" cy="1394606"/>
            <a:chOff x="1813" y="0"/>
            <a:chExt cx="809173" cy="820413"/>
          </a:xfrm>
        </p:grpSpPr>
        <p:sp>
          <p:nvSpPr>
            <p:cNvPr id="73"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74"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spc="160" dirty="0">
                  <a:solidFill>
                    <a:srgbClr val="3EDAD8"/>
                  </a:solidFill>
                  <a:latin typeface="Aileron Regular Bold"/>
                </a:rPr>
                <a:t>2</a:t>
              </a:r>
              <a:endParaRPr lang="en-US" sz="6000" u="none" spc="160" dirty="0">
                <a:solidFill>
                  <a:srgbClr val="3EDAD8"/>
                </a:solidFill>
                <a:latin typeface="Aileron Regular Bold"/>
              </a:endParaRPr>
            </a:p>
          </p:txBody>
        </p:sp>
      </p:grpSp>
      <p:grpSp>
        <p:nvGrpSpPr>
          <p:cNvPr id="75" name="Group 63"/>
          <p:cNvGrpSpPr/>
          <p:nvPr/>
        </p:nvGrpSpPr>
        <p:grpSpPr>
          <a:xfrm>
            <a:off x="14419265" y="8228738"/>
            <a:ext cx="1583400" cy="1394606"/>
            <a:chOff x="1813" y="0"/>
            <a:chExt cx="809173" cy="820413"/>
          </a:xfrm>
        </p:grpSpPr>
        <p:sp>
          <p:nvSpPr>
            <p:cNvPr id="76"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77"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spc="160" dirty="0">
                  <a:solidFill>
                    <a:srgbClr val="3EDAD8"/>
                  </a:solidFill>
                  <a:latin typeface="Aileron Regular Bold"/>
                </a:rPr>
                <a:t>3</a:t>
              </a:r>
              <a:endParaRPr lang="en-US" sz="6000" u="none" spc="160" dirty="0">
                <a:solidFill>
                  <a:srgbClr val="3EDAD8"/>
                </a:solidFill>
                <a:latin typeface="Aileron Regular Bold"/>
              </a:endParaRPr>
            </a:p>
          </p:txBody>
        </p:sp>
      </p:grpSp>
      <p:sp>
        <p:nvSpPr>
          <p:cNvPr id="20" name="Flowchart: Connector 1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43</a:t>
            </a:r>
          </a:p>
        </p:txBody>
      </p:sp>
    </p:spTree>
    <p:extLst>
      <p:ext uri="{BB962C8B-B14F-4D97-AF65-F5344CB8AC3E}">
        <p14:creationId xmlns:p14="http://schemas.microsoft.com/office/powerpoint/2010/main" val="1142356847"/>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rot="20071709">
            <a:off x="4841290" y="-2385181"/>
            <a:ext cx="6276057" cy="6181916"/>
          </a:xfrm>
          <a:prstGeom prst="rect">
            <a:avLst/>
          </a:prstGeom>
        </p:spPr>
      </p:pic>
      <p:pic>
        <p:nvPicPr>
          <p:cNvPr id="7" name="Picture 7"/>
          <p:cNvPicPr>
            <a:picLocks noChangeAspect="1"/>
          </p:cNvPicPr>
          <p:nvPr/>
        </p:nvPicPr>
        <p:blipFill>
          <a:blip r:embed="rId3"/>
          <a:srcRect/>
          <a:stretch>
            <a:fillRect/>
          </a:stretch>
        </p:blipFill>
        <p:spPr>
          <a:xfrm rot="1163418">
            <a:off x="6247754" y="8091801"/>
            <a:ext cx="4313567" cy="4390399"/>
          </a:xfrm>
          <a:prstGeom prst="rect">
            <a:avLst/>
          </a:prstGeom>
        </p:spPr>
      </p:pic>
      <p:grpSp>
        <p:nvGrpSpPr>
          <p:cNvPr id="12" name="Group 12"/>
          <p:cNvGrpSpPr/>
          <p:nvPr/>
        </p:nvGrpSpPr>
        <p:grpSpPr>
          <a:xfrm>
            <a:off x="3710124" y="2108746"/>
            <a:ext cx="8193656" cy="2288484"/>
            <a:chOff x="572743" y="-7031"/>
            <a:chExt cx="10113597" cy="3051311"/>
          </a:xfrm>
        </p:grpSpPr>
        <p:sp>
          <p:nvSpPr>
            <p:cNvPr id="13" name="TextBox 13"/>
            <p:cNvSpPr txBox="1"/>
            <p:nvPr/>
          </p:nvSpPr>
          <p:spPr>
            <a:xfrm>
              <a:off x="572743" y="-7031"/>
              <a:ext cx="10113597" cy="1554272"/>
            </a:xfrm>
            <a:prstGeom prst="rect">
              <a:avLst/>
            </a:prstGeom>
          </p:spPr>
          <p:txBody>
            <a:bodyPr lIns="0" tIns="0" rIns="0" bIns="0" rtlCol="0" anchor="t">
              <a:spAutoFit/>
            </a:bodyPr>
            <a:lstStyle/>
            <a:p>
              <a:pPr>
                <a:lnSpc>
                  <a:spcPts val="10199"/>
                </a:lnSpc>
              </a:pPr>
              <a:r>
                <a:rPr lang="en-US" sz="6000" dirty="0">
                  <a:solidFill>
                    <a:srgbClr val="FFFFFF"/>
                  </a:solidFill>
                  <a:latin typeface="Nourd Bold Bold"/>
                </a:rPr>
                <a:t>Conclusion</a:t>
              </a:r>
            </a:p>
          </p:txBody>
        </p:sp>
        <p:sp>
          <p:nvSpPr>
            <p:cNvPr id="14" name="TextBox 14"/>
            <p:cNvSpPr txBox="1"/>
            <p:nvPr/>
          </p:nvSpPr>
          <p:spPr>
            <a:xfrm>
              <a:off x="620156" y="2326135"/>
              <a:ext cx="10002669" cy="718145"/>
            </a:xfrm>
            <a:prstGeom prst="rect">
              <a:avLst/>
            </a:prstGeom>
          </p:spPr>
          <p:txBody>
            <a:bodyPr lIns="0" tIns="0" rIns="0" bIns="0" rtlCol="0" anchor="t">
              <a:spAutoFit/>
            </a:bodyPr>
            <a:lstStyle/>
            <a:p>
              <a:pPr>
                <a:lnSpc>
                  <a:spcPts val="4200"/>
                </a:lnSpc>
              </a:pPr>
              <a:endParaRPr lang="en-US" sz="3000" dirty="0">
                <a:solidFill>
                  <a:schemeClr val="bg1"/>
                </a:solidFill>
                <a:latin typeface="Hind Guntur Light"/>
              </a:endParaRPr>
            </a:p>
          </p:txBody>
        </p:sp>
      </p:grpSp>
      <p:pic>
        <p:nvPicPr>
          <p:cNvPr id="15" name="Picture 14"/>
          <p:cNvPicPr>
            <a:picLocks noChangeAspect="1"/>
          </p:cNvPicPr>
          <p:nvPr/>
        </p:nvPicPr>
        <p:blipFill rotWithShape="1">
          <a:blip r:embed="rId4"/>
          <a:srcRect l="6675" t="7968" b="4428"/>
          <a:stretch/>
        </p:blipFill>
        <p:spPr>
          <a:xfrm>
            <a:off x="228600" y="225533"/>
            <a:ext cx="3335369" cy="3387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9"/>
          <p:cNvPicPr>
            <a:picLocks noChangeAspect="1"/>
          </p:cNvPicPr>
          <p:nvPr/>
        </p:nvPicPr>
        <p:blipFill>
          <a:blip r:embed="rId5"/>
          <a:srcRect/>
          <a:stretch>
            <a:fillRect/>
          </a:stretch>
        </p:blipFill>
        <p:spPr>
          <a:xfrm rot="20569760">
            <a:off x="-13132" y="6326789"/>
            <a:ext cx="3595528" cy="3573057"/>
          </a:xfrm>
          <a:prstGeom prst="rect">
            <a:avLst/>
          </a:prstGeom>
        </p:spPr>
      </p:pic>
      <p:sp>
        <p:nvSpPr>
          <p:cNvPr id="18" name="TextBox 17">
            <a:extLst>
              <a:ext uri="{FF2B5EF4-FFF2-40B4-BE49-F238E27FC236}">
                <a16:creationId xmlns:a16="http://schemas.microsoft.com/office/drawing/2014/main" id="{2265A465-F462-4849-84E1-2D1E4A6B5D13}"/>
              </a:ext>
            </a:extLst>
          </p:cNvPr>
          <p:cNvSpPr txBox="1"/>
          <p:nvPr/>
        </p:nvSpPr>
        <p:spPr>
          <a:xfrm>
            <a:off x="3710124" y="3705183"/>
            <a:ext cx="13843975" cy="5014899"/>
          </a:xfrm>
          <a:prstGeom prst="rect">
            <a:avLst/>
          </a:prstGeom>
          <a:noFill/>
        </p:spPr>
        <p:txBody>
          <a:bodyPr wrap="square">
            <a:spAutoFit/>
          </a:bodyPr>
          <a:lstStyle/>
          <a:p>
            <a:pPr>
              <a:lnSpc>
                <a:spcPct val="110000"/>
              </a:lnSpc>
              <a:spcAft>
                <a:spcPts val="600"/>
              </a:spcAft>
            </a:pPr>
            <a:r>
              <a:rPr lang="en-US" sz="2800" dirty="0">
                <a:solidFill>
                  <a:schemeClr val="accent2">
                    <a:lumMod val="60000"/>
                    <a:lumOff val="40000"/>
                  </a:schemeClr>
                </a:solidFill>
                <a:effectLst/>
                <a:latin typeface="Calibri" panose="020F0502020204030204" pitchFamily="34" charset="0"/>
                <a:ea typeface="Times New Roman" panose="02020603050405020304" pitchFamily="18" charset="0"/>
                <a:cs typeface="Times New Roman" panose="02020603050405020304" pitchFamily="18" charset="0"/>
              </a:rPr>
              <a:t>In a nutshell, </a:t>
            </a:r>
            <a:r>
              <a:rPr lang="en-US" sz="2400" dirty="0" err="1">
                <a:solidFill>
                  <a:schemeClr val="bg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rPr>
              <a:t>TalkBuddy</a:t>
            </a:r>
            <a:r>
              <a:rPr lang="en-US" sz="2400" dirty="0">
                <a:solidFill>
                  <a:schemeClr val="bg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400" dirty="0" err="1">
                <a:solidFill>
                  <a:schemeClr val="bg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rPr>
              <a:t>NetNexus</a:t>
            </a:r>
            <a:r>
              <a:rPr lang="en-US" sz="2400" dirty="0">
                <a:solidFill>
                  <a:schemeClr val="bg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rPr>
              <a:t> represents a comprehensive and dynamic chat client that has evolved to meet the evolving needs of modern communication. Beginning with one-on-one private chatting capabilities, the project expanded to include a range of features designed to enhance user experience and interaction. From the convenience of a splash window introduction to the security of user authentication via MySQL Workbench, each element of the application has been meticulously crafted to ensure a seamless and engaging chatting experience. The addition of group chatting functionality, powered by multithreading concepts, further elevates the application, fostering collaborative discussions among users. Looking ahead, the potential for future enhancements, such as audio and video calls, AI-based features, and multi-language support, promises to continue pushing the boundaries of what is possible within the realm of chat clients. With its blend of innovation, functionality, and user-centric design, </a:t>
            </a:r>
            <a:r>
              <a:rPr lang="en-US" sz="2400" dirty="0" err="1">
                <a:solidFill>
                  <a:schemeClr val="bg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rPr>
              <a:t>TalkBuddy</a:t>
            </a:r>
            <a:r>
              <a:rPr lang="en-US" sz="2400" dirty="0">
                <a:solidFill>
                  <a:schemeClr val="bg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400" dirty="0" err="1">
                <a:solidFill>
                  <a:schemeClr val="bg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rPr>
              <a:t>NetNexus</a:t>
            </a:r>
            <a:r>
              <a:rPr lang="en-US" sz="2400" dirty="0">
                <a:solidFill>
                  <a:schemeClr val="bg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rPr>
              <a:t> stands as a testament to the power of thoughtful development and a commitment to meeting the needs of users in an ever-changing digital landscape.</a:t>
            </a:r>
            <a:endParaRPr lang="en-PK" sz="1600" dirty="0">
              <a:solidFill>
                <a:schemeClr val="bg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Flowchart: Connector 9">
            <a:extLst>
              <a:ext uri="{FF2B5EF4-FFF2-40B4-BE49-F238E27FC236}">
                <a16:creationId xmlns:a16="http://schemas.microsoft.com/office/drawing/2014/main" id="{2A5D3D72-13A0-4D3C-BC12-F1D4615F0A9F}"/>
              </a:ext>
            </a:extLst>
          </p:cNvPr>
          <p:cNvSpPr/>
          <p:nvPr/>
        </p:nvSpPr>
        <p:spPr>
          <a:xfrm>
            <a:off x="15694899" y="8677039"/>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44</a:t>
            </a:r>
          </a:p>
        </p:txBody>
      </p:sp>
    </p:spTree>
    <p:extLst>
      <p:ext uri="{BB962C8B-B14F-4D97-AF65-F5344CB8AC3E}">
        <p14:creationId xmlns:p14="http://schemas.microsoft.com/office/powerpoint/2010/main" val="3114370537"/>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grpSp>
        <p:nvGrpSpPr>
          <p:cNvPr id="56" name="Group 56"/>
          <p:cNvGrpSpPr/>
          <p:nvPr/>
        </p:nvGrpSpPr>
        <p:grpSpPr>
          <a:xfrm>
            <a:off x="760767" y="539405"/>
            <a:ext cx="1479232" cy="1479232"/>
            <a:chOff x="0" y="0"/>
            <a:chExt cx="1972310" cy="1972310"/>
          </a:xfrm>
        </p:grpSpPr>
        <p:grpSp>
          <p:nvGrpSpPr>
            <p:cNvPr id="57" name="Group 57"/>
            <p:cNvGrpSpPr/>
            <p:nvPr/>
          </p:nvGrpSpPr>
          <p:grpSpPr>
            <a:xfrm>
              <a:off x="0" y="0"/>
              <a:ext cx="1972310" cy="1972310"/>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60" name="Picture 6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6865" y="558813"/>
              <a:ext cx="1198581" cy="916914"/>
            </a:xfrm>
            <a:prstGeom prst="rect">
              <a:avLst/>
            </a:prstGeom>
          </p:spPr>
        </p:pic>
      </p:grpSp>
      <p:grpSp>
        <p:nvGrpSpPr>
          <p:cNvPr id="14" name="Group 14"/>
          <p:cNvGrpSpPr/>
          <p:nvPr/>
        </p:nvGrpSpPr>
        <p:grpSpPr>
          <a:xfrm>
            <a:off x="16339299" y="331151"/>
            <a:ext cx="1479232" cy="1479232"/>
            <a:chOff x="0" y="0"/>
            <a:chExt cx="1972310" cy="1972310"/>
          </a:xfrm>
        </p:grpSpPr>
        <p:grpSp>
          <p:nvGrpSpPr>
            <p:cNvPr id="15" name="Group 15"/>
            <p:cNvGrpSpPr/>
            <p:nvPr/>
          </p:nvGrpSpPr>
          <p:grpSpPr>
            <a:xfrm>
              <a:off x="0" y="0"/>
              <a:ext cx="1972310" cy="19723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23853" y="525256"/>
              <a:ext cx="1124605" cy="984029"/>
            </a:xfrm>
            <a:prstGeom prst="rect">
              <a:avLst/>
            </a:prstGeom>
          </p:spPr>
        </p:pic>
      </p:grpSp>
      <p:grpSp>
        <p:nvGrpSpPr>
          <p:cNvPr id="19" name="Group 19"/>
          <p:cNvGrpSpPr/>
          <p:nvPr/>
        </p:nvGrpSpPr>
        <p:grpSpPr>
          <a:xfrm>
            <a:off x="16597054" y="6547277"/>
            <a:ext cx="1479232" cy="1479232"/>
            <a:chOff x="0" y="0"/>
            <a:chExt cx="1972310" cy="1972310"/>
          </a:xfrm>
        </p:grpSpPr>
        <p:grpSp>
          <p:nvGrpSpPr>
            <p:cNvPr id="20" name="Group 20"/>
            <p:cNvGrpSpPr/>
            <p:nvPr/>
          </p:nvGrpSpPr>
          <p:grpSpPr>
            <a:xfrm>
              <a:off x="0" y="0"/>
              <a:ext cx="1972310" cy="197231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35398" y="466513"/>
              <a:ext cx="1101513" cy="1101513"/>
            </a:xfrm>
            <a:prstGeom prst="rect">
              <a:avLst/>
            </a:prstGeom>
          </p:spPr>
        </p:pic>
      </p:grpSp>
      <p:grpSp>
        <p:nvGrpSpPr>
          <p:cNvPr id="24" name="Group 24"/>
          <p:cNvGrpSpPr/>
          <p:nvPr/>
        </p:nvGrpSpPr>
        <p:grpSpPr>
          <a:xfrm>
            <a:off x="311300" y="8382285"/>
            <a:ext cx="1479232" cy="1479232"/>
            <a:chOff x="0" y="0"/>
            <a:chExt cx="1972310" cy="1972310"/>
          </a:xfrm>
        </p:grpSpPr>
        <p:grpSp>
          <p:nvGrpSpPr>
            <p:cNvPr id="25" name="Group 25"/>
            <p:cNvGrpSpPr/>
            <p:nvPr/>
          </p:nvGrpSpPr>
          <p:grpSpPr>
            <a:xfrm>
              <a:off x="0" y="0"/>
              <a:ext cx="1972310" cy="197231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8" name="Picture 2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51756" y="394301"/>
              <a:ext cx="1268798" cy="1268798"/>
            </a:xfrm>
            <a:prstGeom prst="rect">
              <a:avLst/>
            </a:prstGeom>
          </p:spPr>
        </p:pic>
      </p:grpSp>
      <p:sp>
        <p:nvSpPr>
          <p:cNvPr id="30" name="Rectangle 29"/>
          <p:cNvSpPr/>
          <p:nvPr/>
        </p:nvSpPr>
        <p:spPr>
          <a:xfrm>
            <a:off x="5002797" y="1552707"/>
            <a:ext cx="8599698" cy="1400383"/>
          </a:xfrm>
          <a:prstGeom prst="rect">
            <a:avLst/>
          </a:prstGeom>
        </p:spPr>
        <p:txBody>
          <a:bodyPr wrap="square">
            <a:spAutoFit/>
          </a:bodyPr>
          <a:lstStyle/>
          <a:p>
            <a:pPr algn="ctr">
              <a:lnSpc>
                <a:spcPts val="10199"/>
              </a:lnSpc>
            </a:pPr>
            <a:r>
              <a:rPr lang="en-US" sz="6000" dirty="0">
                <a:solidFill>
                  <a:schemeClr val="bg1"/>
                </a:solidFill>
                <a:latin typeface="Nourd Bold Bold"/>
              </a:rPr>
              <a:t>Reference Citations</a:t>
            </a:r>
          </a:p>
        </p:txBody>
      </p:sp>
      <p:sp>
        <p:nvSpPr>
          <p:cNvPr id="2" name="Rectangle 1"/>
          <p:cNvSpPr/>
          <p:nvPr/>
        </p:nvSpPr>
        <p:spPr>
          <a:xfrm>
            <a:off x="5796205" y="7154643"/>
            <a:ext cx="4996516" cy="523220"/>
          </a:xfrm>
          <a:prstGeom prst="rect">
            <a:avLst/>
          </a:prstGeom>
        </p:spPr>
        <p:txBody>
          <a:bodyPr wrap="square">
            <a:spAutoFit/>
          </a:bodyPr>
          <a:lstStyle/>
          <a:p>
            <a:pPr marL="457200" indent="-457200">
              <a:buFont typeface="Wingdings" panose="05000000000000000000" pitchFamily="2" charset="2"/>
              <a:buChar char="v"/>
            </a:pPr>
            <a:r>
              <a:rPr lang="en-US" sz="2800" dirty="0">
                <a:solidFill>
                  <a:srgbClr val="FFFF99"/>
                </a:solidFill>
              </a:rPr>
              <a:t>https://www.w3schools.com</a:t>
            </a:r>
            <a:r>
              <a:rPr lang="en-US" dirty="0"/>
              <a:t>/</a:t>
            </a:r>
          </a:p>
        </p:txBody>
      </p:sp>
      <p:sp>
        <p:nvSpPr>
          <p:cNvPr id="69" name="Rectangle 68"/>
          <p:cNvSpPr/>
          <p:nvPr/>
        </p:nvSpPr>
        <p:spPr>
          <a:xfrm>
            <a:off x="5796206" y="7909581"/>
            <a:ext cx="5995558" cy="523220"/>
          </a:xfrm>
          <a:prstGeom prst="rect">
            <a:avLst/>
          </a:prstGeom>
        </p:spPr>
        <p:txBody>
          <a:bodyPr wrap="square">
            <a:spAutoFit/>
          </a:bodyPr>
          <a:lstStyle/>
          <a:p>
            <a:pPr marL="457200" indent="-457200">
              <a:buFont typeface="Wingdings" panose="05000000000000000000" pitchFamily="2" charset="2"/>
              <a:buChar char="v"/>
            </a:pPr>
            <a:r>
              <a:rPr lang="en-US" sz="2800" dirty="0">
                <a:solidFill>
                  <a:srgbClr val="FFFF99"/>
                </a:solidFill>
              </a:rPr>
              <a:t>https://stackify.com/java-tutorials/</a:t>
            </a:r>
            <a:r>
              <a:rPr lang="en-US" sz="2800" dirty="0"/>
              <a:t>/</a:t>
            </a:r>
          </a:p>
        </p:txBody>
      </p:sp>
      <p:sp>
        <p:nvSpPr>
          <p:cNvPr id="71" name="Rectangle 70"/>
          <p:cNvSpPr/>
          <p:nvPr/>
        </p:nvSpPr>
        <p:spPr>
          <a:xfrm>
            <a:off x="5796205" y="4495868"/>
            <a:ext cx="8999098" cy="523220"/>
          </a:xfrm>
          <a:prstGeom prst="rect">
            <a:avLst/>
          </a:prstGeom>
        </p:spPr>
        <p:txBody>
          <a:bodyPr wrap="square">
            <a:spAutoFit/>
          </a:bodyPr>
          <a:lstStyle/>
          <a:p>
            <a:pPr marL="457200" indent="-457200">
              <a:buFont typeface="Wingdings" panose="05000000000000000000" pitchFamily="2" charset="2"/>
              <a:buChar char="v"/>
            </a:pPr>
            <a:r>
              <a:rPr lang="en-US" sz="2800" dirty="0">
                <a:solidFill>
                  <a:srgbClr val="FFFF99"/>
                </a:solidFill>
              </a:rPr>
              <a:t>https://www.codecademy.com/learn/learn-java</a:t>
            </a:r>
            <a:endParaRPr lang="en-US" sz="1100" dirty="0"/>
          </a:p>
        </p:txBody>
      </p:sp>
      <p:sp>
        <p:nvSpPr>
          <p:cNvPr id="72" name="Rectangle 71"/>
          <p:cNvSpPr/>
          <p:nvPr/>
        </p:nvSpPr>
        <p:spPr>
          <a:xfrm>
            <a:off x="5796205" y="6460718"/>
            <a:ext cx="5592457" cy="523220"/>
          </a:xfrm>
          <a:prstGeom prst="rect">
            <a:avLst/>
          </a:prstGeom>
        </p:spPr>
        <p:txBody>
          <a:bodyPr wrap="square">
            <a:spAutoFit/>
          </a:bodyPr>
          <a:lstStyle/>
          <a:p>
            <a:pPr marL="457200" indent="-457200">
              <a:buFont typeface="Wingdings" panose="05000000000000000000" pitchFamily="2" charset="2"/>
              <a:buChar char="v"/>
            </a:pPr>
            <a:r>
              <a:rPr lang="en-US" sz="2800" dirty="0">
                <a:solidFill>
                  <a:srgbClr val="FFFF99"/>
                </a:solidFill>
              </a:rPr>
              <a:t>https://www.learnjavaonline.org/</a:t>
            </a:r>
            <a:endParaRPr lang="en-US" sz="1100" dirty="0"/>
          </a:p>
        </p:txBody>
      </p:sp>
      <p:sp>
        <p:nvSpPr>
          <p:cNvPr id="76" name="TextBox 12"/>
          <p:cNvSpPr txBox="1"/>
          <p:nvPr/>
        </p:nvSpPr>
        <p:spPr>
          <a:xfrm>
            <a:off x="4610100" y="5135064"/>
            <a:ext cx="990600" cy="1030534"/>
          </a:xfrm>
          <a:prstGeom prst="rect">
            <a:avLst/>
          </a:prstGeom>
        </p:spPr>
        <p:txBody>
          <a:bodyPr lIns="50800" tIns="50800" rIns="50800" bIns="50800" rtlCol="0" anchor="ctr"/>
          <a:lstStyle/>
          <a:p>
            <a:pPr algn="ctr">
              <a:lnSpc>
                <a:spcPts val="3299"/>
              </a:lnSpc>
            </a:pPr>
            <a:endParaRPr dirty="0"/>
          </a:p>
        </p:txBody>
      </p:sp>
      <p:pic>
        <p:nvPicPr>
          <p:cNvPr id="107" name="Picture 10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5597" y="4205386"/>
            <a:ext cx="3055263" cy="3046583"/>
          </a:xfrm>
          <a:prstGeom prst="rect">
            <a:avLst/>
          </a:prstGeom>
        </p:spPr>
      </p:pic>
      <p:pic>
        <p:nvPicPr>
          <p:cNvPr id="8" name="Picture 7"/>
          <p:cNvPicPr>
            <a:picLocks noChangeAspect="1"/>
          </p:cNvPicPr>
          <p:nvPr/>
        </p:nvPicPr>
        <p:blipFill rotWithShape="1">
          <a:blip r:embed="rId12">
            <a:extLst>
              <a:ext uri="{28A0092B-C50C-407E-A947-70E740481C1C}">
                <a14:useLocalDpi xmlns:a14="http://schemas.microsoft.com/office/drawing/2010/main" val="0"/>
              </a:ext>
            </a:extLst>
          </a:blip>
          <a:srcRect t="18726"/>
          <a:stretch/>
        </p:blipFill>
        <p:spPr>
          <a:xfrm rot="19979130">
            <a:off x="14777914" y="4751271"/>
            <a:ext cx="3142857" cy="1439713"/>
          </a:xfrm>
          <a:prstGeom prst="rect">
            <a:avLst/>
          </a:prstGeom>
        </p:spPr>
      </p:pic>
      <p:sp>
        <p:nvSpPr>
          <p:cNvPr id="55" name="Flowchart: Connector 54"/>
          <p:cNvSpPr/>
          <p:nvPr/>
        </p:nvSpPr>
        <p:spPr>
          <a:xfrm>
            <a:off x="15694899" y="8677039"/>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45</a:t>
            </a:r>
          </a:p>
        </p:txBody>
      </p:sp>
      <p:sp>
        <p:nvSpPr>
          <p:cNvPr id="61" name="TextBox 60">
            <a:extLst>
              <a:ext uri="{FF2B5EF4-FFF2-40B4-BE49-F238E27FC236}">
                <a16:creationId xmlns:a16="http://schemas.microsoft.com/office/drawing/2014/main" id="{F7FBF7ED-C13F-45C1-8966-EA2CCA00EADE}"/>
              </a:ext>
            </a:extLst>
          </p:cNvPr>
          <p:cNvSpPr txBox="1"/>
          <p:nvPr/>
        </p:nvSpPr>
        <p:spPr>
          <a:xfrm>
            <a:off x="5796205" y="5098294"/>
            <a:ext cx="9144000" cy="542584"/>
          </a:xfrm>
          <a:prstGeom prst="rect">
            <a:avLst/>
          </a:prstGeom>
          <a:noFill/>
        </p:spPr>
        <p:txBody>
          <a:bodyPr wrap="square">
            <a:spAutoFit/>
          </a:bodyPr>
          <a:lstStyle/>
          <a:p>
            <a:pPr marL="457200" lvl="0" indent="-457200">
              <a:lnSpc>
                <a:spcPct val="110000"/>
              </a:lnSpc>
              <a:buFont typeface="Wingdings" panose="05000000000000000000" pitchFamily="2" charset="2"/>
              <a:buChar char="v"/>
            </a:pPr>
            <a:r>
              <a:rPr lang="en-US" sz="2800" dirty="0">
                <a:solidFill>
                  <a:srgbClr val="FFFF99"/>
                </a:solidFill>
                <a:ea typeface="Times New Roman" panose="02020603050405020304" pitchFamily="18" charset="0"/>
                <a:cs typeface="Times New Roman" panose="02020603050405020304" pitchFamily="18" charset="0"/>
              </a:rPr>
              <a:t>https://www.geeksforgeeks.org/socket-programming-cc/</a:t>
            </a:r>
            <a:endParaRPr lang="en-US" sz="2800" dirty="0">
              <a:solidFill>
                <a:srgbClr val="FFFF99"/>
              </a:solidFill>
              <a:effectLst/>
              <a:ea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5C01C622-609A-4AA1-BCE1-78CE3F705A3D}"/>
              </a:ext>
            </a:extLst>
          </p:cNvPr>
          <p:cNvSpPr txBox="1"/>
          <p:nvPr/>
        </p:nvSpPr>
        <p:spPr>
          <a:xfrm>
            <a:off x="5796205" y="8598484"/>
            <a:ext cx="9211218" cy="542584"/>
          </a:xfrm>
          <a:prstGeom prst="rect">
            <a:avLst/>
          </a:prstGeom>
          <a:noFill/>
        </p:spPr>
        <p:txBody>
          <a:bodyPr wrap="square">
            <a:spAutoFit/>
          </a:bodyPr>
          <a:lstStyle/>
          <a:p>
            <a:pPr marL="457200" lvl="0" indent="-457200">
              <a:lnSpc>
                <a:spcPct val="110000"/>
              </a:lnSpc>
              <a:buFont typeface="Wingdings" panose="05000000000000000000" pitchFamily="2" charset="2"/>
              <a:buChar char="v"/>
            </a:pPr>
            <a:r>
              <a:rPr lang="en-US" sz="2800" dirty="0">
                <a:solidFill>
                  <a:srgbClr val="FFFF99"/>
                </a:solidFill>
                <a:ea typeface="Times New Roman" panose="02020603050405020304" pitchFamily="18" charset="0"/>
                <a:cs typeface="Times New Roman" panose="02020603050405020304" pitchFamily="18" charset="0"/>
              </a:rPr>
              <a:t>https://www.edureka.co/blog/socket-programming-in-java</a:t>
            </a:r>
          </a:p>
        </p:txBody>
      </p:sp>
      <p:sp>
        <p:nvSpPr>
          <p:cNvPr id="63" name="TextBox 62">
            <a:extLst>
              <a:ext uri="{FF2B5EF4-FFF2-40B4-BE49-F238E27FC236}">
                <a16:creationId xmlns:a16="http://schemas.microsoft.com/office/drawing/2014/main" id="{98A725DA-5F08-4519-B1FD-9D351936B723}"/>
              </a:ext>
            </a:extLst>
          </p:cNvPr>
          <p:cNvSpPr txBox="1"/>
          <p:nvPr/>
        </p:nvSpPr>
        <p:spPr>
          <a:xfrm>
            <a:off x="5796206" y="5740594"/>
            <a:ext cx="10053394" cy="542584"/>
          </a:xfrm>
          <a:prstGeom prst="rect">
            <a:avLst/>
          </a:prstGeom>
          <a:noFill/>
        </p:spPr>
        <p:txBody>
          <a:bodyPr wrap="square">
            <a:spAutoFit/>
          </a:bodyPr>
          <a:lstStyle/>
          <a:p>
            <a:pPr marL="457200" lvl="0" indent="-457200">
              <a:lnSpc>
                <a:spcPct val="110000"/>
              </a:lnSpc>
              <a:spcAft>
                <a:spcPts val="600"/>
              </a:spcAft>
              <a:buFont typeface="Wingdings" panose="05000000000000000000" pitchFamily="2" charset="2"/>
              <a:buChar char="v"/>
            </a:pPr>
            <a:r>
              <a:rPr lang="en-US" sz="2800" dirty="0">
                <a:solidFill>
                  <a:srgbClr val="FFFF99"/>
                </a:solidFill>
                <a:ea typeface="Times New Roman" panose="02020603050405020304" pitchFamily="18" charset="0"/>
                <a:cs typeface="Times New Roman" panose="02020603050405020304" pitchFamily="18" charset="0"/>
              </a:rPr>
              <a:t>https://www.geeksforgeeks.org/computer-network-tutorials/</a:t>
            </a:r>
            <a:endParaRPr lang="en-PK" sz="2800" dirty="0">
              <a:solidFill>
                <a:srgbClr val="FFFF99"/>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242705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schemeClr val="accent1">
                <a:shade val="45000"/>
                <a:satMod val="135000"/>
              </a:schemeClr>
              <a:prstClr val="white"/>
            </a:duotone>
          </a:blip>
          <a:srcRect/>
          <a:stretch>
            <a:fillRect/>
          </a:stretch>
        </p:blipFill>
        <p:spPr>
          <a:xfrm>
            <a:off x="1302043" y="1515937"/>
            <a:ext cx="12456415" cy="7782812"/>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0700">
            <a:off x="15873695" y="6145451"/>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4162021" y="-655690"/>
            <a:ext cx="4650025" cy="3789770"/>
          </a:xfrm>
          <a:prstGeom prst="rect">
            <a:avLst/>
          </a:prstGeom>
        </p:spPr>
      </p:pic>
      <p:pic>
        <p:nvPicPr>
          <p:cNvPr id="12" name="Picture 12"/>
          <p:cNvPicPr>
            <a:picLocks noChangeAspect="1"/>
          </p:cNvPicPr>
          <p:nvPr/>
        </p:nvPicPr>
        <p:blipFill>
          <a:blip r:embed="rId6"/>
          <a:srcRect/>
          <a:stretch>
            <a:fillRect/>
          </a:stretch>
        </p:blipFill>
        <p:spPr>
          <a:xfrm>
            <a:off x="-559925" y="7100995"/>
            <a:ext cx="3896420" cy="3906186"/>
          </a:xfrm>
          <a:prstGeom prst="rect">
            <a:avLst/>
          </a:prstGeom>
        </p:spPr>
      </p:pic>
      <p:pic>
        <p:nvPicPr>
          <p:cNvPr id="20" name="Picture 20"/>
          <p:cNvPicPr>
            <a:picLocks noChangeAspect="1"/>
          </p:cNvPicPr>
          <p:nvPr/>
        </p:nvPicPr>
        <p:blipFill>
          <a:blip r:embed="rId7"/>
          <a:srcRect/>
          <a:stretch>
            <a:fillRect/>
          </a:stretch>
        </p:blipFill>
        <p:spPr>
          <a:xfrm>
            <a:off x="5242893" y="8090297"/>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40492" flipH="1">
            <a:off x="30916" y="1745638"/>
            <a:ext cx="2765123" cy="1061360"/>
          </a:xfrm>
          <a:prstGeom prst="rect">
            <a:avLst/>
          </a:prstGeom>
        </p:spPr>
      </p:pic>
      <p:pic>
        <p:nvPicPr>
          <p:cNvPr id="40" name="Picture 7"/>
          <p:cNvPicPr>
            <a:picLocks noChangeAspect="1"/>
          </p:cNvPicPr>
          <p:nvPr/>
        </p:nvPicPr>
        <p:blipFill>
          <a:blip r:embed="rId8"/>
          <a:srcRect/>
          <a:stretch>
            <a:fillRect/>
          </a:stretch>
        </p:blipFill>
        <p:spPr>
          <a:xfrm rot="2212509">
            <a:off x="1364294" y="316595"/>
            <a:ext cx="1255090" cy="1255090"/>
          </a:xfrm>
          <a:prstGeom prst="rect">
            <a:avLst/>
          </a:prstGeom>
        </p:spPr>
      </p:pic>
      <p:pic>
        <p:nvPicPr>
          <p:cNvPr id="22" name="Picture 5"/>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4451"/>
          <a:stretch/>
        </p:blipFill>
        <p:spPr>
          <a:xfrm>
            <a:off x="12039600" y="3435560"/>
            <a:ext cx="5599161" cy="4635447"/>
          </a:xfrm>
          <a:prstGeom prst="rect">
            <a:avLst/>
          </a:prstGeom>
        </p:spPr>
      </p:pic>
      <p:pic>
        <p:nvPicPr>
          <p:cNvPr id="23"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19946" y="8068278"/>
            <a:ext cx="4338720" cy="2713672"/>
          </a:xfrm>
          <a:prstGeom prst="rect">
            <a:avLst/>
          </a:prstGeom>
        </p:spPr>
      </p:pic>
      <p:pic>
        <p:nvPicPr>
          <p:cNvPr id="24"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953656" y="7185730"/>
            <a:ext cx="3289448" cy="2057400"/>
          </a:xfrm>
          <a:prstGeom prst="rect">
            <a:avLst/>
          </a:prstGeom>
        </p:spPr>
      </p:pic>
      <p:pic>
        <p:nvPicPr>
          <p:cNvPr id="26"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161176" y="892585"/>
            <a:ext cx="3289448" cy="2057400"/>
          </a:xfrm>
          <a:prstGeom prst="rect">
            <a:avLst/>
          </a:prstGeom>
        </p:spPr>
      </p:pic>
      <p:pic>
        <p:nvPicPr>
          <p:cNvPr id="32" name="Picture 19"/>
          <p:cNvPicPr>
            <a:picLocks noChangeAspect="1"/>
          </p:cNvPicPr>
          <p:nvPr/>
        </p:nvPicPr>
        <p:blipFill>
          <a:blip r:embed="rId11"/>
          <a:srcRect r="39880" b="38590"/>
          <a:stretch>
            <a:fillRect/>
          </a:stretch>
        </p:blipFill>
        <p:spPr>
          <a:xfrm rot="4711549">
            <a:off x="11405483" y="1412111"/>
            <a:ext cx="2145209" cy="2177521"/>
          </a:xfrm>
          <a:prstGeom prst="rect">
            <a:avLst/>
          </a:prstGeom>
        </p:spPr>
      </p:pic>
      <p:sp>
        <p:nvSpPr>
          <p:cNvPr id="4" name="Rectangle 3"/>
          <p:cNvSpPr/>
          <p:nvPr/>
        </p:nvSpPr>
        <p:spPr>
          <a:xfrm>
            <a:off x="3268052" y="2569284"/>
            <a:ext cx="7966537" cy="2708434"/>
          </a:xfrm>
          <a:prstGeom prst="rect">
            <a:avLst/>
          </a:prstGeom>
        </p:spPr>
        <p:txBody>
          <a:bodyPr wrap="square">
            <a:spAutoFit/>
          </a:bodyPr>
          <a:lstStyle/>
          <a:p>
            <a:pPr algn="ctr">
              <a:lnSpc>
                <a:spcPts val="10199"/>
              </a:lnSpc>
            </a:pPr>
            <a:r>
              <a:rPr lang="en-US" sz="8800" dirty="0">
                <a:solidFill>
                  <a:schemeClr val="bg1"/>
                </a:solidFill>
                <a:effectLst>
                  <a:glow rad="266700">
                    <a:schemeClr val="accent1">
                      <a:lumMod val="50000"/>
                      <a:alpha val="99000"/>
                    </a:schemeClr>
                  </a:glow>
                </a:effectLst>
                <a:latin typeface="Nourd Bold Bold"/>
              </a:rPr>
              <a:t>Any Questions?</a:t>
            </a:r>
          </a:p>
        </p:txBody>
      </p:sp>
      <p:sp>
        <p:nvSpPr>
          <p:cNvPr id="5" name="Rectangle 4"/>
          <p:cNvSpPr/>
          <p:nvPr/>
        </p:nvSpPr>
        <p:spPr>
          <a:xfrm>
            <a:off x="1684296" y="5591900"/>
            <a:ext cx="11407584" cy="2308324"/>
          </a:xfrm>
          <a:prstGeom prst="rect">
            <a:avLst/>
          </a:prstGeom>
        </p:spPr>
        <p:txBody>
          <a:bodyPr wrap="square">
            <a:spAutoFit/>
          </a:bodyPr>
          <a:lstStyle/>
          <a:p>
            <a:pPr algn="ctr"/>
            <a:r>
              <a:rPr lang="en-US" sz="3600" dirty="0">
                <a:effectLst>
                  <a:glow rad="393700">
                    <a:schemeClr val="accent4">
                      <a:satMod val="175000"/>
                      <a:alpha val="40000"/>
                    </a:schemeClr>
                  </a:glow>
                </a:effectLst>
                <a:latin typeface="Söhne"/>
              </a:rPr>
              <a:t>Thank you all for your attention! Before we conclude,</a:t>
            </a:r>
          </a:p>
          <a:p>
            <a:pPr algn="ctr"/>
            <a:r>
              <a:rPr lang="en-US" sz="3600" dirty="0">
                <a:effectLst>
                  <a:glow rad="393700">
                    <a:schemeClr val="accent4">
                      <a:satMod val="175000"/>
                      <a:alpha val="40000"/>
                    </a:schemeClr>
                  </a:glow>
                </a:effectLst>
                <a:latin typeface="Söhne"/>
              </a:rPr>
              <a:t> I would like to open the floor for questions. Please </a:t>
            </a:r>
          </a:p>
          <a:p>
            <a:pPr algn="ctr"/>
            <a:r>
              <a:rPr lang="en-US" sz="3600" dirty="0">
                <a:effectLst>
                  <a:glow rad="393700">
                    <a:schemeClr val="accent4">
                      <a:satMod val="175000"/>
                      <a:alpha val="40000"/>
                    </a:schemeClr>
                  </a:glow>
                </a:effectLst>
                <a:latin typeface="Söhne"/>
              </a:rPr>
              <a:t>feel free to ask anything related to the presentation </a:t>
            </a:r>
          </a:p>
          <a:p>
            <a:pPr algn="ctr"/>
            <a:r>
              <a:rPr lang="en-US" sz="3600" dirty="0">
                <a:effectLst>
                  <a:glow rad="393700">
                    <a:schemeClr val="accent4">
                      <a:satMod val="175000"/>
                      <a:alpha val="40000"/>
                    </a:schemeClr>
                  </a:glow>
                </a:effectLst>
                <a:latin typeface="Söhne"/>
              </a:rPr>
              <a:t>or any additional points you'd like to discuss.</a:t>
            </a:r>
            <a:endParaRPr lang="en-US" sz="3600" dirty="0">
              <a:effectLst>
                <a:glow rad="393700">
                  <a:schemeClr val="accent4">
                    <a:satMod val="175000"/>
                    <a:alpha val="40000"/>
                  </a:schemeClr>
                </a:glow>
              </a:effectLst>
            </a:endParaRPr>
          </a:p>
        </p:txBody>
      </p:sp>
      <p:sp>
        <p:nvSpPr>
          <p:cNvPr id="17" name="Flowchart: Connector 16"/>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46</a:t>
            </a:r>
          </a:p>
        </p:txBody>
      </p:sp>
    </p:spTree>
    <p:extLst>
      <p:ext uri="{BB962C8B-B14F-4D97-AF65-F5344CB8AC3E}">
        <p14:creationId xmlns:p14="http://schemas.microsoft.com/office/powerpoint/2010/main" val="17045858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prstClr val="black"/>
              <a:schemeClr val="tx2">
                <a:tint val="45000"/>
                <a:satMod val="400000"/>
              </a:schemeClr>
            </a:duotone>
          </a:blip>
          <a:srcRect/>
          <a:stretch>
            <a:fillRect/>
          </a:stretch>
        </p:blipFill>
        <p:spPr>
          <a:xfrm>
            <a:off x="2514600" y="1553518"/>
            <a:ext cx="12456415" cy="7782812"/>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0700">
            <a:off x="15873695" y="6145451"/>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9025019" y="8186212"/>
            <a:ext cx="4650025" cy="3789770"/>
          </a:xfrm>
          <a:prstGeom prst="rect">
            <a:avLst/>
          </a:prstGeom>
        </p:spPr>
      </p:pic>
      <p:pic>
        <p:nvPicPr>
          <p:cNvPr id="12" name="Picture 12"/>
          <p:cNvPicPr>
            <a:picLocks noChangeAspect="1"/>
          </p:cNvPicPr>
          <p:nvPr/>
        </p:nvPicPr>
        <p:blipFill>
          <a:blip r:embed="rId6"/>
          <a:srcRect/>
          <a:stretch>
            <a:fillRect/>
          </a:stretch>
        </p:blipFill>
        <p:spPr>
          <a:xfrm>
            <a:off x="-559925" y="7100995"/>
            <a:ext cx="3896420" cy="3906186"/>
          </a:xfrm>
          <a:prstGeom prst="rect">
            <a:avLst/>
          </a:prstGeom>
        </p:spPr>
      </p:pic>
      <p:pic>
        <p:nvPicPr>
          <p:cNvPr id="20" name="Picture 20"/>
          <p:cNvPicPr>
            <a:picLocks noChangeAspect="1"/>
          </p:cNvPicPr>
          <p:nvPr/>
        </p:nvPicPr>
        <p:blipFill>
          <a:blip r:embed="rId7"/>
          <a:srcRect/>
          <a:stretch>
            <a:fillRect/>
          </a:stretch>
        </p:blipFill>
        <p:spPr>
          <a:xfrm>
            <a:off x="6411020" y="8115300"/>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40492" flipH="1">
            <a:off x="42272" y="3159013"/>
            <a:ext cx="2340819" cy="898496"/>
          </a:xfrm>
          <a:prstGeom prst="rect">
            <a:avLst/>
          </a:prstGeom>
        </p:spPr>
      </p:pic>
      <p:pic>
        <p:nvPicPr>
          <p:cNvPr id="40" name="Picture 7"/>
          <p:cNvPicPr>
            <a:picLocks noChangeAspect="1"/>
          </p:cNvPicPr>
          <p:nvPr/>
        </p:nvPicPr>
        <p:blipFill>
          <a:blip r:embed="rId8"/>
          <a:srcRect/>
          <a:stretch>
            <a:fillRect/>
          </a:stretch>
        </p:blipFill>
        <p:spPr>
          <a:xfrm rot="2212509">
            <a:off x="14428225" y="231667"/>
            <a:ext cx="3374085" cy="3374085"/>
          </a:xfrm>
          <a:prstGeom prst="rect">
            <a:avLst/>
          </a:prstGeom>
        </p:spPr>
      </p:pic>
      <p:sp>
        <p:nvSpPr>
          <p:cNvPr id="4" name="Rectangle 3"/>
          <p:cNvSpPr/>
          <p:nvPr/>
        </p:nvSpPr>
        <p:spPr>
          <a:xfrm>
            <a:off x="3910849" y="3188370"/>
            <a:ext cx="9390071" cy="4016484"/>
          </a:xfrm>
          <a:prstGeom prst="rect">
            <a:avLst/>
          </a:prstGeom>
        </p:spPr>
        <p:txBody>
          <a:bodyPr wrap="square">
            <a:spAutoFit/>
          </a:bodyPr>
          <a:lstStyle/>
          <a:p>
            <a:pPr algn="ctr">
              <a:lnSpc>
                <a:spcPts val="10199"/>
              </a:lnSpc>
            </a:pPr>
            <a:r>
              <a:rPr lang="en-US" sz="9600" dirty="0">
                <a:solidFill>
                  <a:schemeClr val="bg1"/>
                </a:solidFill>
                <a:effectLst>
                  <a:glow rad="266700">
                    <a:schemeClr val="accent6">
                      <a:lumMod val="60000"/>
                      <a:lumOff val="40000"/>
                      <a:alpha val="99000"/>
                    </a:schemeClr>
                  </a:glow>
                </a:effectLst>
                <a:latin typeface="Nourd Bold Bold"/>
              </a:rPr>
              <a:t>THANK YOU</a:t>
            </a:r>
          </a:p>
          <a:p>
            <a:pPr algn="ctr">
              <a:lnSpc>
                <a:spcPts val="10199"/>
              </a:lnSpc>
            </a:pPr>
            <a:r>
              <a:rPr lang="en-US" sz="5400" dirty="0">
                <a:solidFill>
                  <a:schemeClr val="bg1"/>
                </a:solidFill>
                <a:effectLst>
                  <a:glow rad="266700">
                    <a:schemeClr val="accent6">
                      <a:lumMod val="60000"/>
                      <a:lumOff val="40000"/>
                      <a:alpha val="99000"/>
                    </a:schemeClr>
                  </a:glow>
                </a:effectLst>
                <a:latin typeface="Nourd Bold Bold"/>
              </a:rPr>
              <a:t>Sincerely for your kind attention</a:t>
            </a:r>
          </a:p>
        </p:txBody>
      </p:sp>
      <p:pic>
        <p:nvPicPr>
          <p:cNvPr id="17" name="Picture 19"/>
          <p:cNvPicPr>
            <a:picLocks noChangeAspect="1"/>
          </p:cNvPicPr>
          <p:nvPr/>
        </p:nvPicPr>
        <p:blipFill>
          <a:blip r:embed="rId9"/>
          <a:srcRect r="39880" b="38590"/>
          <a:stretch>
            <a:fillRect/>
          </a:stretch>
        </p:blipFill>
        <p:spPr>
          <a:xfrm rot="461474">
            <a:off x="15488934" y="7595809"/>
            <a:ext cx="2664533" cy="2704667"/>
          </a:xfrm>
          <a:prstGeom prst="rect">
            <a:avLst/>
          </a:prstGeom>
        </p:spPr>
      </p:pic>
      <p:pic>
        <p:nvPicPr>
          <p:cNvPr id="18" name="Picture 5"/>
          <p:cNvPicPr>
            <a:picLocks noChangeAspect="1"/>
          </p:cNvPicPr>
          <p:nvPr/>
        </p:nvPicPr>
        <p:blipFill>
          <a:blip r:embed="rId10"/>
          <a:srcRect/>
          <a:stretch>
            <a:fillRect/>
          </a:stretch>
        </p:blipFill>
        <p:spPr>
          <a:xfrm rot="1130084">
            <a:off x="1238616" y="-244569"/>
            <a:ext cx="2551968" cy="2736694"/>
          </a:xfrm>
          <a:prstGeom prst="rect">
            <a:avLst/>
          </a:prstGeom>
        </p:spPr>
      </p:pic>
      <p:pic>
        <p:nvPicPr>
          <p:cNvPr id="19" name="Picture 6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233069" y="9459959"/>
            <a:ext cx="818051" cy="786817"/>
          </a:xfrm>
          <a:prstGeom prst="rect">
            <a:avLst/>
          </a:prstGeom>
        </p:spPr>
      </p:pic>
      <p:pic>
        <p:nvPicPr>
          <p:cNvPr id="25" name="Picture 64"/>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937484" y="4479733"/>
            <a:ext cx="1298792" cy="1034311"/>
          </a:xfrm>
          <a:prstGeom prst="rect">
            <a:avLst/>
          </a:prstGeom>
        </p:spPr>
      </p:pic>
      <p:pic>
        <p:nvPicPr>
          <p:cNvPr id="27" name="Picture 65"/>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0730873" y="6195371"/>
            <a:ext cx="818051" cy="731784"/>
          </a:xfrm>
          <a:prstGeom prst="rect">
            <a:avLst/>
          </a:prstGeom>
        </p:spPr>
      </p:pic>
      <p:pic>
        <p:nvPicPr>
          <p:cNvPr id="28" name="Picture 68"/>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600412" y="6147775"/>
            <a:ext cx="818051" cy="779380"/>
          </a:xfrm>
          <a:prstGeom prst="rect">
            <a:avLst/>
          </a:prstGeom>
        </p:spPr>
      </p:pic>
      <p:pic>
        <p:nvPicPr>
          <p:cNvPr id="30" name="Picture 69"/>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1654269" y="6168675"/>
            <a:ext cx="818051" cy="786817"/>
          </a:xfrm>
          <a:prstGeom prst="rect">
            <a:avLst/>
          </a:prstGeom>
        </p:spPr>
      </p:pic>
      <p:pic>
        <p:nvPicPr>
          <p:cNvPr id="31" name="Picture 70"/>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59286" y="1519351"/>
            <a:ext cx="818051" cy="798715"/>
          </a:xfrm>
          <a:prstGeom prst="rect">
            <a:avLst/>
          </a:prstGeom>
        </p:spPr>
      </p:pic>
      <p:sp>
        <p:nvSpPr>
          <p:cNvPr id="22" name="Flowchart: Connector 21"/>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47</a:t>
            </a:r>
          </a:p>
        </p:txBody>
      </p:sp>
    </p:spTree>
    <p:extLst>
      <p:ext uri="{BB962C8B-B14F-4D97-AF65-F5344CB8AC3E}">
        <p14:creationId xmlns:p14="http://schemas.microsoft.com/office/powerpoint/2010/main" val="7643215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5830" t="22922" r="5612" b="7546"/>
          <a:stretch>
            <a:fillRect/>
          </a:stretch>
        </p:blipFill>
        <p:spPr>
          <a:xfrm>
            <a:off x="7800546" y="1517718"/>
            <a:ext cx="9643626" cy="7571792"/>
          </a:xfrm>
          <a:prstGeom prst="rect">
            <a:avLst/>
          </a:prstGeom>
        </p:spPr>
      </p:pic>
      <p:pic>
        <p:nvPicPr>
          <p:cNvPr id="3" name="Picture 3"/>
          <p:cNvPicPr>
            <a:picLocks noChangeAspect="1"/>
          </p:cNvPicPr>
          <p:nvPr/>
        </p:nvPicPr>
        <p:blipFill>
          <a:blip r:embed="rId4"/>
          <a:srcRect l="3361" t="20697" b="4245"/>
          <a:stretch>
            <a:fillRect/>
          </a:stretch>
        </p:blipFill>
        <p:spPr>
          <a:xfrm>
            <a:off x="9732604" y="2626381"/>
            <a:ext cx="6196139" cy="812959"/>
          </a:xfrm>
          <a:prstGeom prst="rect">
            <a:avLst/>
          </a:prstGeom>
        </p:spPr>
      </p:pic>
      <p:pic>
        <p:nvPicPr>
          <p:cNvPr id="4" name="Picture 4"/>
          <p:cNvPicPr>
            <a:picLocks noChangeAspect="1"/>
          </p:cNvPicPr>
          <p:nvPr/>
        </p:nvPicPr>
        <p:blipFill>
          <a:blip r:embed="rId4"/>
          <a:srcRect l="3361" t="20697" b="4245"/>
          <a:stretch>
            <a:fillRect/>
          </a:stretch>
        </p:blipFill>
        <p:spPr>
          <a:xfrm>
            <a:off x="9732604" y="4425476"/>
            <a:ext cx="5948851" cy="812959"/>
          </a:xfrm>
          <a:prstGeom prst="rect">
            <a:avLst/>
          </a:prstGeom>
        </p:spPr>
      </p:pic>
      <p:pic>
        <p:nvPicPr>
          <p:cNvPr id="5" name="Picture 5"/>
          <p:cNvPicPr>
            <a:picLocks noChangeAspect="1"/>
          </p:cNvPicPr>
          <p:nvPr/>
        </p:nvPicPr>
        <p:blipFill>
          <a:blip r:embed="rId4"/>
          <a:srcRect l="3361" t="20697" b="4245"/>
          <a:stretch>
            <a:fillRect/>
          </a:stretch>
        </p:blipFill>
        <p:spPr>
          <a:xfrm>
            <a:off x="9732604" y="6229035"/>
            <a:ext cx="5948851" cy="812959"/>
          </a:xfrm>
          <a:prstGeom prst="rect">
            <a:avLst/>
          </a:prstGeom>
        </p:spPr>
      </p:pic>
      <p:pic>
        <p:nvPicPr>
          <p:cNvPr id="6" name="Picture 6"/>
          <p:cNvPicPr>
            <a:picLocks noChangeAspect="1"/>
          </p:cNvPicPr>
          <p:nvPr/>
        </p:nvPicPr>
        <p:blipFill>
          <a:blip r:embed="rId4"/>
          <a:srcRect l="3361" t="20697" b="4245"/>
          <a:stretch>
            <a:fillRect/>
          </a:stretch>
        </p:blipFill>
        <p:spPr>
          <a:xfrm>
            <a:off x="9732604" y="8155279"/>
            <a:ext cx="5948851" cy="812959"/>
          </a:xfrm>
          <a:prstGeom prst="rect">
            <a:avLst/>
          </a:prstGeom>
        </p:spPr>
      </p:pic>
      <p:sp>
        <p:nvSpPr>
          <p:cNvPr id="21" name="Freeform 21"/>
          <p:cNvSpPr/>
          <p:nvPr/>
        </p:nvSpPr>
        <p:spPr>
          <a:xfrm>
            <a:off x="1081159" y="624532"/>
            <a:ext cx="6719387" cy="3521031"/>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chemeClr val="accent3">
              <a:lumMod val="60000"/>
              <a:lumOff val="40000"/>
            </a:schemeClr>
          </a:solidFill>
          <a:ln>
            <a:noFill/>
          </a:ln>
        </p:spPr>
        <p:txBody>
          <a:bodyPr/>
          <a:lstStyle/>
          <a:p>
            <a:pPr algn="ctr"/>
            <a:r>
              <a:rPr lang="en-US" sz="8800" b="1" dirty="0">
                <a:solidFill>
                  <a:srgbClr val="690D44"/>
                </a:solidFill>
              </a:rPr>
              <a:t>T</a:t>
            </a:r>
            <a:r>
              <a:rPr lang="en-US" sz="7200" dirty="0">
                <a:solidFill>
                  <a:srgbClr val="690D44"/>
                </a:solidFill>
              </a:rPr>
              <a:t>ALK </a:t>
            </a:r>
            <a:r>
              <a:rPr lang="en-US" sz="8800" b="1" dirty="0">
                <a:solidFill>
                  <a:srgbClr val="690D44"/>
                </a:solidFill>
              </a:rPr>
              <a:t>B</a:t>
            </a:r>
            <a:r>
              <a:rPr lang="en-US" sz="7200" dirty="0">
                <a:solidFill>
                  <a:srgbClr val="690D44"/>
                </a:solidFill>
              </a:rPr>
              <a:t>UDDY </a:t>
            </a:r>
            <a:r>
              <a:rPr lang="en-US" sz="8800" b="1" dirty="0">
                <a:solidFill>
                  <a:schemeClr val="accent5">
                    <a:lumMod val="75000"/>
                  </a:schemeClr>
                </a:solidFill>
              </a:rPr>
              <a:t>N</a:t>
            </a:r>
            <a:r>
              <a:rPr lang="en-US" sz="7200" dirty="0">
                <a:solidFill>
                  <a:schemeClr val="accent5">
                    <a:lumMod val="75000"/>
                  </a:schemeClr>
                </a:solidFill>
              </a:rPr>
              <a:t>ET</a:t>
            </a:r>
            <a:r>
              <a:rPr lang="en-US" sz="7200" b="1" dirty="0">
                <a:solidFill>
                  <a:schemeClr val="accent5">
                    <a:lumMod val="75000"/>
                  </a:schemeClr>
                </a:solidFill>
              </a:rPr>
              <a:t> </a:t>
            </a:r>
            <a:r>
              <a:rPr lang="en-US" sz="8800" b="1" dirty="0">
                <a:solidFill>
                  <a:schemeClr val="accent5">
                    <a:lumMod val="75000"/>
                  </a:schemeClr>
                </a:solidFill>
              </a:rPr>
              <a:t>N</a:t>
            </a:r>
            <a:r>
              <a:rPr lang="en-US" sz="7200" dirty="0">
                <a:solidFill>
                  <a:schemeClr val="accent5">
                    <a:lumMod val="75000"/>
                  </a:schemeClr>
                </a:solidFill>
              </a:rPr>
              <a:t>EXUS</a:t>
            </a:r>
          </a:p>
        </p:txBody>
      </p:sp>
      <p:sp>
        <p:nvSpPr>
          <p:cNvPr id="25" name="TextBox 25"/>
          <p:cNvSpPr txBox="1"/>
          <p:nvPr/>
        </p:nvSpPr>
        <p:spPr>
          <a:xfrm>
            <a:off x="1165855" y="4189018"/>
            <a:ext cx="5790394" cy="1308050"/>
          </a:xfrm>
          <a:prstGeom prst="rect">
            <a:avLst/>
          </a:prstGeom>
        </p:spPr>
        <p:txBody>
          <a:bodyPr lIns="0" tIns="0" rIns="0" bIns="0" rtlCol="0" anchor="t">
            <a:spAutoFit/>
          </a:bodyPr>
          <a:lstStyle/>
          <a:p>
            <a:pPr algn="ctr">
              <a:lnSpc>
                <a:spcPts val="10199"/>
              </a:lnSpc>
            </a:pPr>
            <a:r>
              <a:rPr lang="en-US" sz="8499" dirty="0">
                <a:solidFill>
                  <a:schemeClr val="bg1"/>
                </a:solidFill>
                <a:latin typeface="Nourd Bold Bold"/>
              </a:rPr>
              <a:t>Agenda</a:t>
            </a:r>
          </a:p>
        </p:txBody>
      </p:sp>
      <p:sp>
        <p:nvSpPr>
          <p:cNvPr id="18" name="Freeform 8"/>
          <p:cNvSpPr/>
          <p:nvPr/>
        </p:nvSpPr>
        <p:spPr>
          <a:xfrm>
            <a:off x="8247647" y="632118"/>
            <a:ext cx="7451854" cy="10968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4800" dirty="0">
                <a:solidFill>
                  <a:schemeClr val="accent2">
                    <a:lumMod val="20000"/>
                    <a:lumOff val="80000"/>
                  </a:schemeClr>
                </a:solidFill>
                <a:latin typeface="Arial Rounded MT Bold" panose="020F0704030504030204" pitchFamily="34" charset="0"/>
              </a:rPr>
              <a:t>  </a:t>
            </a:r>
            <a:endParaRPr lang="en-US" dirty="0"/>
          </a:p>
        </p:txBody>
      </p:sp>
      <p:sp>
        <p:nvSpPr>
          <p:cNvPr id="20" name="Freeform 8"/>
          <p:cNvSpPr/>
          <p:nvPr/>
        </p:nvSpPr>
        <p:spPr>
          <a:xfrm>
            <a:off x="8229600" y="2058184"/>
            <a:ext cx="7451854" cy="1842039"/>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4800" dirty="0">
                <a:solidFill>
                  <a:schemeClr val="accent2">
                    <a:lumMod val="20000"/>
                    <a:lumOff val="80000"/>
                  </a:schemeClr>
                </a:solidFill>
                <a:latin typeface="Arial Rounded MT Bold" panose="020F0704030504030204" pitchFamily="34" charset="0"/>
              </a:rPr>
              <a:t>  </a:t>
            </a:r>
            <a:endParaRPr lang="en-US" dirty="0"/>
          </a:p>
        </p:txBody>
      </p:sp>
      <p:sp>
        <p:nvSpPr>
          <p:cNvPr id="22" name="Freeform 8"/>
          <p:cNvSpPr/>
          <p:nvPr/>
        </p:nvSpPr>
        <p:spPr>
          <a:xfrm>
            <a:off x="8229600" y="4146358"/>
            <a:ext cx="7451855" cy="149890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3600" dirty="0">
                <a:solidFill>
                  <a:schemeClr val="accent2">
                    <a:lumMod val="20000"/>
                    <a:lumOff val="80000"/>
                  </a:schemeClr>
                </a:solidFill>
                <a:latin typeface="Arial Rounded MT Bold" panose="020F0704030504030204" pitchFamily="34" charset="0"/>
              </a:rPr>
              <a:t>  </a:t>
            </a:r>
            <a:endParaRPr lang="en-US" dirty="0"/>
          </a:p>
        </p:txBody>
      </p:sp>
      <p:sp>
        <p:nvSpPr>
          <p:cNvPr id="27" name="Freeform 8"/>
          <p:cNvSpPr/>
          <p:nvPr/>
        </p:nvSpPr>
        <p:spPr>
          <a:xfrm>
            <a:off x="8247647" y="6091566"/>
            <a:ext cx="743380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4800" dirty="0">
                <a:solidFill>
                  <a:schemeClr val="accent2">
                    <a:lumMod val="20000"/>
                    <a:lumOff val="80000"/>
                  </a:schemeClr>
                </a:solidFill>
                <a:latin typeface="Arial Rounded MT Bold" panose="020F0704030504030204" pitchFamily="34" charset="0"/>
              </a:rPr>
              <a:t>  </a:t>
            </a:r>
            <a:endParaRPr lang="en-US" sz="4400" dirty="0">
              <a:solidFill>
                <a:schemeClr val="tx2">
                  <a:lumMod val="75000"/>
                </a:schemeClr>
              </a:solidFill>
              <a:latin typeface="Arial Rounded MT Bold" panose="020F0704030504030204" pitchFamily="34" charset="0"/>
            </a:endParaRPr>
          </a:p>
          <a:p>
            <a:endParaRPr lang="en-US" dirty="0"/>
          </a:p>
        </p:txBody>
      </p:sp>
      <p:sp>
        <p:nvSpPr>
          <p:cNvPr id="28" name="Freeform 8"/>
          <p:cNvSpPr/>
          <p:nvPr/>
        </p:nvSpPr>
        <p:spPr>
          <a:xfrm>
            <a:off x="8247647" y="7535225"/>
            <a:ext cx="7433808" cy="1062065"/>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4800" dirty="0">
                <a:solidFill>
                  <a:schemeClr val="accent2">
                    <a:lumMod val="20000"/>
                    <a:lumOff val="80000"/>
                  </a:schemeClr>
                </a:solidFill>
              </a:rPr>
              <a:t>  </a:t>
            </a:r>
            <a:endParaRPr lang="en-US" sz="4800" dirty="0">
              <a:solidFill>
                <a:schemeClr val="tx2">
                  <a:lumMod val="75000"/>
                </a:schemeClr>
              </a:solidFill>
            </a:endParaRPr>
          </a:p>
        </p:txBody>
      </p:sp>
      <p:sp>
        <p:nvSpPr>
          <p:cNvPr id="29" name="Freeform 8"/>
          <p:cNvSpPr/>
          <p:nvPr/>
        </p:nvSpPr>
        <p:spPr>
          <a:xfrm>
            <a:off x="8229600" y="9018081"/>
            <a:ext cx="7451854" cy="1133010"/>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4800" dirty="0">
                <a:solidFill>
                  <a:schemeClr val="accent2">
                    <a:lumMod val="20000"/>
                    <a:lumOff val="80000"/>
                  </a:schemeClr>
                </a:solidFill>
              </a:rPr>
              <a:t>  </a:t>
            </a:r>
            <a:endParaRPr lang="en-US" sz="4800" dirty="0">
              <a:solidFill>
                <a:schemeClr val="tx2">
                  <a:lumMod val="75000"/>
                </a:schemeClr>
              </a:solidFill>
            </a:endParaRPr>
          </a:p>
        </p:txBody>
      </p:sp>
      <p:pic>
        <p:nvPicPr>
          <p:cNvPr id="26" name="Picture 9"/>
          <p:cNvPicPr>
            <a:picLocks noChangeAspect="1"/>
          </p:cNvPicPr>
          <p:nvPr/>
        </p:nvPicPr>
        <p:blipFill>
          <a:blip r:embed="rId5"/>
          <a:srcRect/>
          <a:stretch>
            <a:fillRect/>
          </a:stretch>
        </p:blipFill>
        <p:spPr>
          <a:xfrm rot="20025887">
            <a:off x="15691297" y="13525"/>
            <a:ext cx="3619285" cy="359666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400" y="5540523"/>
            <a:ext cx="4970476" cy="4220168"/>
          </a:xfrm>
          <a:prstGeom prst="ellipse">
            <a:avLst/>
          </a:prstGeom>
          <a:ln>
            <a:noFill/>
          </a:ln>
          <a:effectLst>
            <a:softEdge rad="112500"/>
          </a:effectLst>
        </p:spPr>
      </p:pic>
      <p:pic>
        <p:nvPicPr>
          <p:cNvPr id="31" name="Picture 9"/>
          <p:cNvPicPr>
            <a:picLocks noChangeAspect="1"/>
          </p:cNvPicPr>
          <p:nvPr/>
        </p:nvPicPr>
        <p:blipFill>
          <a:blip r:embed="rId7"/>
          <a:srcRect/>
          <a:stretch>
            <a:fillRect/>
          </a:stretch>
        </p:blipFill>
        <p:spPr>
          <a:xfrm rot="-1312204">
            <a:off x="16529260" y="6260728"/>
            <a:ext cx="3028415" cy="3809327"/>
          </a:xfrm>
          <a:prstGeom prst="rect">
            <a:avLst/>
          </a:prstGeom>
        </p:spPr>
      </p:pic>
      <p:pic>
        <p:nvPicPr>
          <p:cNvPr id="32" name="Picture 10"/>
          <p:cNvPicPr>
            <a:picLocks noChangeAspect="1"/>
          </p:cNvPicPr>
          <p:nvPr/>
        </p:nvPicPr>
        <p:blipFill>
          <a:blip r:embed="rId8"/>
          <a:srcRect/>
          <a:stretch>
            <a:fillRect/>
          </a:stretch>
        </p:blipFill>
        <p:spPr>
          <a:xfrm rot="263250">
            <a:off x="-872132" y="4026982"/>
            <a:ext cx="2195977" cy="3176820"/>
          </a:xfrm>
          <a:prstGeom prst="rect">
            <a:avLst/>
          </a:prstGeom>
        </p:spPr>
      </p:pic>
      <p:sp>
        <p:nvSpPr>
          <p:cNvPr id="39" name="TextBox 38">
            <a:extLst>
              <a:ext uri="{FF2B5EF4-FFF2-40B4-BE49-F238E27FC236}">
                <a16:creationId xmlns:a16="http://schemas.microsoft.com/office/drawing/2014/main" id="{2F69994E-4B08-4A42-9657-A86262603845}"/>
              </a:ext>
            </a:extLst>
          </p:cNvPr>
          <p:cNvSpPr txBox="1"/>
          <p:nvPr/>
        </p:nvSpPr>
        <p:spPr>
          <a:xfrm>
            <a:off x="8739960" y="806396"/>
            <a:ext cx="4434341" cy="830997"/>
          </a:xfrm>
          <a:prstGeom prst="rect">
            <a:avLst/>
          </a:prstGeom>
          <a:noFill/>
        </p:spPr>
        <p:txBody>
          <a:bodyPr wrap="square">
            <a:spAutoFit/>
          </a:bodyPr>
          <a:lstStyle/>
          <a:p>
            <a:r>
              <a:rPr lang="en-US" sz="4800" dirty="0">
                <a:solidFill>
                  <a:schemeClr val="tx2">
                    <a:lumMod val="75000"/>
                  </a:schemeClr>
                </a:solidFill>
                <a:latin typeface="Arial Rounded MT Bold" panose="020F0704030504030204" pitchFamily="34" charset="0"/>
              </a:rPr>
              <a:t>Project Demo</a:t>
            </a:r>
            <a:endParaRPr lang="en-PK" sz="4800" dirty="0">
              <a:solidFill>
                <a:schemeClr val="tx2">
                  <a:lumMod val="75000"/>
                </a:schemeClr>
              </a:solidFill>
            </a:endParaRPr>
          </a:p>
        </p:txBody>
      </p:sp>
      <p:sp>
        <p:nvSpPr>
          <p:cNvPr id="40" name="TextBox 39">
            <a:extLst>
              <a:ext uri="{FF2B5EF4-FFF2-40B4-BE49-F238E27FC236}">
                <a16:creationId xmlns:a16="http://schemas.microsoft.com/office/drawing/2014/main" id="{76994886-732E-4F2C-BB11-DFFF6D98802E}"/>
              </a:ext>
            </a:extLst>
          </p:cNvPr>
          <p:cNvSpPr txBox="1"/>
          <p:nvPr/>
        </p:nvSpPr>
        <p:spPr>
          <a:xfrm>
            <a:off x="8382000" y="2226873"/>
            <a:ext cx="6504743" cy="1569660"/>
          </a:xfrm>
          <a:prstGeom prst="rect">
            <a:avLst/>
          </a:prstGeom>
          <a:noFill/>
        </p:spPr>
        <p:txBody>
          <a:bodyPr wrap="square">
            <a:spAutoFit/>
          </a:bodyPr>
          <a:lstStyle/>
          <a:p>
            <a:r>
              <a:rPr lang="en-US" sz="4800" dirty="0">
                <a:solidFill>
                  <a:schemeClr val="tx2">
                    <a:lumMod val="75000"/>
                  </a:schemeClr>
                </a:solidFill>
                <a:latin typeface="Arial Rounded MT Bold" panose="020F0704030504030204" pitchFamily="34" charset="0"/>
              </a:rPr>
              <a:t>Project Plan, Team,</a:t>
            </a:r>
          </a:p>
          <a:p>
            <a:r>
              <a:rPr lang="en-US" sz="4800" dirty="0">
                <a:solidFill>
                  <a:schemeClr val="tx2">
                    <a:lumMod val="75000"/>
                  </a:schemeClr>
                </a:solidFill>
                <a:latin typeface="Arial Rounded MT Bold" panose="020F0704030504030204" pitchFamily="34" charset="0"/>
              </a:rPr>
              <a:t>Budget &amp; Timeline</a:t>
            </a:r>
            <a:endParaRPr lang="en-PK" sz="4800" dirty="0">
              <a:solidFill>
                <a:schemeClr val="tx2">
                  <a:lumMod val="75000"/>
                </a:schemeClr>
              </a:solidFill>
            </a:endParaRPr>
          </a:p>
        </p:txBody>
      </p:sp>
      <p:sp>
        <p:nvSpPr>
          <p:cNvPr id="41" name="TextBox 40">
            <a:extLst>
              <a:ext uri="{FF2B5EF4-FFF2-40B4-BE49-F238E27FC236}">
                <a16:creationId xmlns:a16="http://schemas.microsoft.com/office/drawing/2014/main" id="{0675EF84-5103-4812-8D04-E863A1A844D0}"/>
              </a:ext>
            </a:extLst>
          </p:cNvPr>
          <p:cNvSpPr txBox="1"/>
          <p:nvPr/>
        </p:nvSpPr>
        <p:spPr>
          <a:xfrm>
            <a:off x="8720737" y="4071156"/>
            <a:ext cx="5394686" cy="1569660"/>
          </a:xfrm>
          <a:prstGeom prst="rect">
            <a:avLst/>
          </a:prstGeom>
          <a:noFill/>
        </p:spPr>
        <p:txBody>
          <a:bodyPr wrap="square">
            <a:spAutoFit/>
          </a:bodyPr>
          <a:lstStyle/>
          <a:p>
            <a:r>
              <a:rPr lang="en-US" sz="4800" dirty="0">
                <a:solidFill>
                  <a:schemeClr val="tx2">
                    <a:lumMod val="75000"/>
                  </a:schemeClr>
                </a:solidFill>
                <a:latin typeface="Arial Rounded MT Bold" panose="020F0704030504030204" pitchFamily="34" charset="0"/>
              </a:rPr>
              <a:t>Future Enhancements</a:t>
            </a:r>
            <a:endParaRPr lang="en-PK" sz="4800" dirty="0">
              <a:solidFill>
                <a:schemeClr val="tx2">
                  <a:lumMod val="75000"/>
                </a:schemeClr>
              </a:solidFill>
            </a:endParaRPr>
          </a:p>
        </p:txBody>
      </p:sp>
      <p:sp>
        <p:nvSpPr>
          <p:cNvPr id="42" name="TextBox 41">
            <a:extLst>
              <a:ext uri="{FF2B5EF4-FFF2-40B4-BE49-F238E27FC236}">
                <a16:creationId xmlns:a16="http://schemas.microsoft.com/office/drawing/2014/main" id="{093A7DC5-7C09-4E7C-986F-CB3D9622A6AB}"/>
              </a:ext>
            </a:extLst>
          </p:cNvPr>
          <p:cNvSpPr txBox="1"/>
          <p:nvPr/>
        </p:nvSpPr>
        <p:spPr>
          <a:xfrm>
            <a:off x="8784813" y="6236810"/>
            <a:ext cx="4121880" cy="830997"/>
          </a:xfrm>
          <a:prstGeom prst="rect">
            <a:avLst/>
          </a:prstGeom>
          <a:noFill/>
        </p:spPr>
        <p:txBody>
          <a:bodyPr wrap="square">
            <a:spAutoFit/>
          </a:bodyPr>
          <a:lstStyle/>
          <a:p>
            <a:r>
              <a:rPr lang="en-US" sz="4800" dirty="0">
                <a:solidFill>
                  <a:schemeClr val="tx2">
                    <a:lumMod val="75000"/>
                  </a:schemeClr>
                </a:solidFill>
                <a:latin typeface="Arial Rounded MT Bold" panose="020F0704030504030204" pitchFamily="34" charset="0"/>
              </a:rPr>
              <a:t>Potential Q/A</a:t>
            </a:r>
            <a:endParaRPr lang="en-PK" sz="4800" dirty="0">
              <a:solidFill>
                <a:schemeClr val="tx2">
                  <a:lumMod val="75000"/>
                </a:schemeClr>
              </a:solidFill>
            </a:endParaRPr>
          </a:p>
        </p:txBody>
      </p:sp>
      <p:sp>
        <p:nvSpPr>
          <p:cNvPr id="43" name="TextBox 42">
            <a:extLst>
              <a:ext uri="{FF2B5EF4-FFF2-40B4-BE49-F238E27FC236}">
                <a16:creationId xmlns:a16="http://schemas.microsoft.com/office/drawing/2014/main" id="{9B84F26A-314D-48BE-99E5-782B1CBDA7EA}"/>
              </a:ext>
            </a:extLst>
          </p:cNvPr>
          <p:cNvSpPr txBox="1"/>
          <p:nvPr/>
        </p:nvSpPr>
        <p:spPr>
          <a:xfrm>
            <a:off x="8873159" y="7633643"/>
            <a:ext cx="4121880" cy="830997"/>
          </a:xfrm>
          <a:prstGeom prst="rect">
            <a:avLst/>
          </a:prstGeom>
          <a:noFill/>
        </p:spPr>
        <p:txBody>
          <a:bodyPr wrap="square">
            <a:spAutoFit/>
          </a:bodyPr>
          <a:lstStyle/>
          <a:p>
            <a:r>
              <a:rPr lang="en-US" sz="4800" dirty="0">
                <a:solidFill>
                  <a:schemeClr val="tx2">
                    <a:lumMod val="75000"/>
                  </a:schemeClr>
                </a:solidFill>
                <a:latin typeface="Arial Rounded MT Bold" panose="020F0704030504030204" pitchFamily="34" charset="0"/>
              </a:rPr>
              <a:t>Conclusion</a:t>
            </a:r>
            <a:endParaRPr lang="en-PK" sz="4800" dirty="0">
              <a:solidFill>
                <a:schemeClr val="tx2">
                  <a:lumMod val="75000"/>
                </a:schemeClr>
              </a:solidFill>
            </a:endParaRPr>
          </a:p>
        </p:txBody>
      </p:sp>
      <p:sp>
        <p:nvSpPr>
          <p:cNvPr id="44" name="TextBox 43">
            <a:extLst>
              <a:ext uri="{FF2B5EF4-FFF2-40B4-BE49-F238E27FC236}">
                <a16:creationId xmlns:a16="http://schemas.microsoft.com/office/drawing/2014/main" id="{12A354FE-FE22-41A0-9788-5B561FE1B02F}"/>
              </a:ext>
            </a:extLst>
          </p:cNvPr>
          <p:cNvSpPr txBox="1"/>
          <p:nvPr/>
        </p:nvSpPr>
        <p:spPr>
          <a:xfrm>
            <a:off x="8229600" y="9108994"/>
            <a:ext cx="6242939" cy="830997"/>
          </a:xfrm>
          <a:prstGeom prst="rect">
            <a:avLst/>
          </a:prstGeom>
          <a:noFill/>
        </p:spPr>
        <p:txBody>
          <a:bodyPr wrap="square">
            <a:spAutoFit/>
          </a:bodyPr>
          <a:lstStyle/>
          <a:p>
            <a:r>
              <a:rPr lang="en-US" sz="4800" dirty="0">
                <a:solidFill>
                  <a:schemeClr val="tx2">
                    <a:lumMod val="75000"/>
                  </a:schemeClr>
                </a:solidFill>
                <a:latin typeface="Arial Rounded MT Bold" panose="020F0704030504030204" pitchFamily="34" charset="0"/>
              </a:rPr>
              <a:t>Reference Citations</a:t>
            </a:r>
            <a:endParaRPr lang="en-PK" sz="4800" dirty="0">
              <a:solidFill>
                <a:schemeClr val="tx2">
                  <a:lumMod val="75000"/>
                </a:schemeClr>
              </a:solidFill>
            </a:endParaRPr>
          </a:p>
        </p:txBody>
      </p:sp>
      <p:sp>
        <p:nvSpPr>
          <p:cNvPr id="45" name="Flowchart: Connector 44">
            <a:extLst>
              <a:ext uri="{FF2B5EF4-FFF2-40B4-BE49-F238E27FC236}">
                <a16:creationId xmlns:a16="http://schemas.microsoft.com/office/drawing/2014/main" id="{D0756902-C703-4683-B322-DA10F3530BF5}"/>
              </a:ext>
            </a:extLst>
          </p:cNvPr>
          <p:cNvSpPr/>
          <p:nvPr/>
        </p:nvSpPr>
        <p:spPr>
          <a:xfrm>
            <a:off x="14011157" y="4415997"/>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42</a:t>
            </a:r>
          </a:p>
        </p:txBody>
      </p:sp>
      <p:sp>
        <p:nvSpPr>
          <p:cNvPr id="46" name="Flowchart: Connector 45">
            <a:extLst>
              <a:ext uri="{FF2B5EF4-FFF2-40B4-BE49-F238E27FC236}">
                <a16:creationId xmlns:a16="http://schemas.microsoft.com/office/drawing/2014/main" id="{0C91D191-F2BB-4D56-A934-C6CF71DDC625}"/>
              </a:ext>
            </a:extLst>
          </p:cNvPr>
          <p:cNvSpPr/>
          <p:nvPr/>
        </p:nvSpPr>
        <p:spPr>
          <a:xfrm>
            <a:off x="14005993" y="6112007"/>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43</a:t>
            </a:r>
          </a:p>
        </p:txBody>
      </p:sp>
      <p:sp>
        <p:nvSpPr>
          <p:cNvPr id="47" name="Flowchart: Connector 46">
            <a:extLst>
              <a:ext uri="{FF2B5EF4-FFF2-40B4-BE49-F238E27FC236}">
                <a16:creationId xmlns:a16="http://schemas.microsoft.com/office/drawing/2014/main" id="{92D06B95-34BD-4148-8100-FE17E2AC12F0}"/>
              </a:ext>
            </a:extLst>
          </p:cNvPr>
          <p:cNvSpPr/>
          <p:nvPr/>
        </p:nvSpPr>
        <p:spPr>
          <a:xfrm>
            <a:off x="14127373" y="7587224"/>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44</a:t>
            </a:r>
          </a:p>
        </p:txBody>
      </p:sp>
      <p:sp>
        <p:nvSpPr>
          <p:cNvPr id="48" name="Flowchart: Connector 47">
            <a:extLst>
              <a:ext uri="{FF2B5EF4-FFF2-40B4-BE49-F238E27FC236}">
                <a16:creationId xmlns:a16="http://schemas.microsoft.com/office/drawing/2014/main" id="{7F1B1FAC-AC91-4B08-A03A-43DF7A7E25DD}"/>
              </a:ext>
            </a:extLst>
          </p:cNvPr>
          <p:cNvSpPr/>
          <p:nvPr/>
        </p:nvSpPr>
        <p:spPr>
          <a:xfrm>
            <a:off x="14211195" y="9082866"/>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45</a:t>
            </a:r>
          </a:p>
        </p:txBody>
      </p:sp>
      <p:sp>
        <p:nvSpPr>
          <p:cNvPr id="49" name="Flowchart: Connector 48">
            <a:extLst>
              <a:ext uri="{FF2B5EF4-FFF2-40B4-BE49-F238E27FC236}">
                <a16:creationId xmlns:a16="http://schemas.microsoft.com/office/drawing/2014/main" id="{F0806075-056B-4C36-9F42-34ADA486AA92}"/>
              </a:ext>
            </a:extLst>
          </p:cNvPr>
          <p:cNvSpPr/>
          <p:nvPr/>
        </p:nvSpPr>
        <p:spPr>
          <a:xfrm>
            <a:off x="14005993" y="668432"/>
            <a:ext cx="1295400" cy="968961"/>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36</a:t>
            </a:r>
          </a:p>
        </p:txBody>
      </p:sp>
      <p:sp>
        <p:nvSpPr>
          <p:cNvPr id="50" name="Flowchart: Connector 49">
            <a:extLst>
              <a:ext uri="{FF2B5EF4-FFF2-40B4-BE49-F238E27FC236}">
                <a16:creationId xmlns:a16="http://schemas.microsoft.com/office/drawing/2014/main" id="{ACABAD47-7A1E-4795-AAB3-BAFE036BE5A4}"/>
              </a:ext>
            </a:extLst>
          </p:cNvPr>
          <p:cNvSpPr/>
          <p:nvPr/>
        </p:nvSpPr>
        <p:spPr>
          <a:xfrm>
            <a:off x="14156713" y="259089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39</a:t>
            </a:r>
          </a:p>
        </p:txBody>
      </p:sp>
    </p:spTree>
    <p:extLst>
      <p:ext uri="{BB962C8B-B14F-4D97-AF65-F5344CB8AC3E}">
        <p14:creationId xmlns:p14="http://schemas.microsoft.com/office/powerpoint/2010/main" val="119710610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991202" y="6483017"/>
            <a:ext cx="4825772" cy="5175091"/>
          </a:xfrm>
          <a:prstGeom prst="rect">
            <a:avLst/>
          </a:prstGeom>
        </p:spPr>
      </p:pic>
      <p:pic>
        <p:nvPicPr>
          <p:cNvPr id="9" name="Picture 9"/>
          <p:cNvPicPr>
            <a:picLocks noChangeAspect="1"/>
          </p:cNvPicPr>
          <p:nvPr/>
        </p:nvPicPr>
        <p:blipFill>
          <a:blip r:embed="rId3"/>
          <a:srcRect/>
          <a:stretch>
            <a:fillRect/>
          </a:stretch>
        </p:blipFill>
        <p:spPr>
          <a:xfrm rot="21408588">
            <a:off x="17365734" y="319762"/>
            <a:ext cx="3028415" cy="3809327"/>
          </a:xfrm>
          <a:prstGeom prst="rect">
            <a:avLst/>
          </a:prstGeom>
        </p:spPr>
      </p:pic>
      <p:pic>
        <p:nvPicPr>
          <p:cNvPr id="10" name="Picture 10"/>
          <p:cNvPicPr>
            <a:picLocks noChangeAspect="1"/>
          </p:cNvPicPr>
          <p:nvPr/>
        </p:nvPicPr>
        <p:blipFill>
          <a:blip r:embed="rId4"/>
          <a:srcRect/>
          <a:stretch>
            <a:fillRect/>
          </a:stretch>
        </p:blipFill>
        <p:spPr>
          <a:xfrm rot="2138674">
            <a:off x="11464143" y="-1349963"/>
            <a:ext cx="2195977" cy="3176820"/>
          </a:xfrm>
          <a:prstGeom prst="rect">
            <a:avLst/>
          </a:prstGeom>
        </p:spPr>
      </p:pic>
      <p:sp>
        <p:nvSpPr>
          <p:cNvPr id="11" name="TextBox 11"/>
          <p:cNvSpPr txBox="1"/>
          <p:nvPr/>
        </p:nvSpPr>
        <p:spPr>
          <a:xfrm>
            <a:off x="2286000" y="1456996"/>
            <a:ext cx="15748298" cy="2492221"/>
          </a:xfrm>
          <a:prstGeom prst="rect">
            <a:avLst/>
          </a:prstGeom>
        </p:spPr>
        <p:txBody>
          <a:bodyPr wrap="square" lIns="0" tIns="0" rIns="0" bIns="0" rtlCol="0" anchor="t">
            <a:spAutoFit/>
          </a:bodyPr>
          <a:lstStyle/>
          <a:p>
            <a:pPr algn="ctr">
              <a:lnSpc>
                <a:spcPts val="10199"/>
              </a:lnSpc>
            </a:pPr>
            <a:r>
              <a:rPr lang="en-US" sz="6000" b="1" dirty="0">
                <a:solidFill>
                  <a:schemeClr val="accent2">
                    <a:lumMod val="75000"/>
                  </a:schemeClr>
                </a:solidFill>
                <a:latin typeface="Nourd Bold Bold"/>
              </a:rPr>
              <a:t>T</a:t>
            </a:r>
            <a:r>
              <a:rPr lang="en-US" sz="4400" dirty="0">
                <a:solidFill>
                  <a:schemeClr val="accent2">
                    <a:lumMod val="75000"/>
                  </a:schemeClr>
                </a:solidFill>
                <a:latin typeface="Nourd Bold Bold"/>
              </a:rPr>
              <a:t>alk </a:t>
            </a:r>
            <a:r>
              <a:rPr lang="en-US" sz="6000" b="1" dirty="0">
                <a:solidFill>
                  <a:schemeClr val="accent2">
                    <a:lumMod val="75000"/>
                  </a:schemeClr>
                </a:solidFill>
                <a:latin typeface="Nourd Bold Bold"/>
              </a:rPr>
              <a:t>B</a:t>
            </a:r>
            <a:r>
              <a:rPr lang="en-US" sz="4400" dirty="0">
                <a:solidFill>
                  <a:schemeClr val="accent2">
                    <a:lumMod val="75000"/>
                  </a:schemeClr>
                </a:solidFill>
                <a:latin typeface="Nourd Bold Bold"/>
              </a:rPr>
              <a:t>uddy </a:t>
            </a:r>
            <a:r>
              <a:rPr lang="en-US" sz="5400" b="1" dirty="0">
                <a:solidFill>
                  <a:schemeClr val="accent4">
                    <a:lumMod val="75000"/>
                  </a:schemeClr>
                </a:solidFill>
                <a:latin typeface="Nourd Bold Bold"/>
              </a:rPr>
              <a:t>N</a:t>
            </a:r>
            <a:r>
              <a:rPr lang="en-US" sz="4400" dirty="0">
                <a:solidFill>
                  <a:schemeClr val="accent4">
                    <a:lumMod val="75000"/>
                  </a:schemeClr>
                </a:solidFill>
                <a:latin typeface="Nourd Bold Bold"/>
              </a:rPr>
              <a:t>ET </a:t>
            </a:r>
            <a:r>
              <a:rPr lang="en-US" sz="5400" b="1" dirty="0">
                <a:solidFill>
                  <a:schemeClr val="accent4">
                    <a:lumMod val="75000"/>
                  </a:schemeClr>
                </a:solidFill>
                <a:latin typeface="Nourd Bold Bold"/>
              </a:rPr>
              <a:t>N</a:t>
            </a:r>
            <a:r>
              <a:rPr lang="en-US" sz="4400" dirty="0">
                <a:solidFill>
                  <a:schemeClr val="accent4">
                    <a:lumMod val="75000"/>
                  </a:schemeClr>
                </a:solidFill>
                <a:latin typeface="Nourd Bold Bold"/>
              </a:rPr>
              <a:t>EXUS  </a:t>
            </a:r>
            <a:endParaRPr lang="en-US" sz="4400" dirty="0">
              <a:solidFill>
                <a:schemeClr val="accent2">
                  <a:lumMod val="75000"/>
                </a:schemeClr>
              </a:solidFill>
              <a:latin typeface="Nourd Bold Bold"/>
            </a:endParaRPr>
          </a:p>
          <a:p>
            <a:pPr algn="ctr">
              <a:lnSpc>
                <a:spcPts val="10199"/>
              </a:lnSpc>
            </a:pPr>
            <a:r>
              <a:rPr lang="en-US" sz="6600" b="1" i="1" dirty="0">
                <a:solidFill>
                  <a:schemeClr val="accent1">
                    <a:lumMod val="75000"/>
                  </a:schemeClr>
                </a:solidFill>
                <a:latin typeface="Bookman Old Style" panose="02050604050505020204" pitchFamily="18" charset="0"/>
              </a:rPr>
              <a:t>A</a:t>
            </a:r>
            <a:r>
              <a:rPr lang="en-US" sz="5400" b="1" i="1" dirty="0">
                <a:solidFill>
                  <a:schemeClr val="accent1">
                    <a:lumMod val="75000"/>
                  </a:schemeClr>
                </a:solidFill>
                <a:latin typeface="Bookman Old Style" panose="02050604050505020204" pitchFamily="18" charset="0"/>
              </a:rPr>
              <a:t>bstract</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0064" y="5825127"/>
            <a:ext cx="2660273" cy="2348609"/>
          </a:xfrm>
          <a:prstGeom prst="rect">
            <a:avLst/>
          </a:prstGeom>
        </p:spPr>
      </p:pic>
      <p:sp>
        <p:nvSpPr>
          <p:cNvPr id="12" name="Flowchart: Connector 11"/>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06</a:t>
            </a:r>
          </a:p>
        </p:txBody>
      </p:sp>
      <p:sp>
        <p:nvSpPr>
          <p:cNvPr id="13" name="TextBox 12">
            <a:extLst>
              <a:ext uri="{FF2B5EF4-FFF2-40B4-BE49-F238E27FC236}">
                <a16:creationId xmlns:a16="http://schemas.microsoft.com/office/drawing/2014/main" id="{4E94768C-AAEB-4B56-9642-B75FF8826A56}"/>
              </a:ext>
            </a:extLst>
          </p:cNvPr>
          <p:cNvSpPr txBox="1"/>
          <p:nvPr/>
        </p:nvSpPr>
        <p:spPr>
          <a:xfrm>
            <a:off x="3733800" y="4097621"/>
            <a:ext cx="12344400" cy="6001643"/>
          </a:xfrm>
          <a:prstGeom prst="rect">
            <a:avLst/>
          </a:prstGeom>
          <a:noFill/>
        </p:spPr>
        <p:txBody>
          <a:bodyPr wrap="square">
            <a:spAutoFit/>
          </a:bodyPr>
          <a:lstStyle/>
          <a:p>
            <a:pPr marL="342900" indent="-342900">
              <a:buFont typeface="Wingdings" panose="05000000000000000000" pitchFamily="2" charset="2"/>
              <a:buChar char="§"/>
            </a:pPr>
            <a:r>
              <a:rPr lang="en-PK" sz="2400" dirty="0">
                <a:solidFill>
                  <a:schemeClr val="accent4">
                    <a:lumMod val="50000"/>
                  </a:schemeClr>
                </a:solidFill>
                <a:latin typeface="Segoe UI" panose="020B0502040204020203" pitchFamily="34" charset="0"/>
                <a:cs typeface="Segoe UI" panose="020B0502040204020203" pitchFamily="34" charset="0"/>
              </a:rPr>
              <a:t>Java-based chat application using Java Swing, AWT, Socket Programming, and MySQL Workbench.</a:t>
            </a:r>
            <a:endParaRPr lang="en-US"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endParaRPr lang="en-PK"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r>
              <a:rPr lang="en-PK" sz="2400" dirty="0">
                <a:solidFill>
                  <a:schemeClr val="accent4">
                    <a:lumMod val="50000"/>
                  </a:schemeClr>
                </a:solidFill>
                <a:latin typeface="Segoe UI" panose="020B0502040204020203" pitchFamily="34" charset="0"/>
                <a:cs typeface="Segoe UI" panose="020B0502040204020203" pitchFamily="34" charset="0"/>
              </a:rPr>
              <a:t>Splash window for project identification.</a:t>
            </a:r>
            <a:endParaRPr lang="en-US"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endParaRPr lang="en-PK"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r>
              <a:rPr lang="en-PK" sz="2400" dirty="0">
                <a:solidFill>
                  <a:schemeClr val="accent4">
                    <a:lumMod val="50000"/>
                  </a:schemeClr>
                </a:solidFill>
                <a:latin typeface="Segoe UI" panose="020B0502040204020203" pitchFamily="34" charset="0"/>
                <a:cs typeface="Segoe UI" panose="020B0502040204020203" pitchFamily="34" charset="0"/>
              </a:rPr>
              <a:t>User authentication via MySQL database.</a:t>
            </a:r>
            <a:endParaRPr lang="en-US"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endParaRPr lang="en-PK"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r>
              <a:rPr lang="en-PK" sz="2400" dirty="0">
                <a:solidFill>
                  <a:schemeClr val="accent4">
                    <a:lumMod val="50000"/>
                  </a:schemeClr>
                </a:solidFill>
                <a:latin typeface="Segoe UI" panose="020B0502040204020203" pitchFamily="34" charset="0"/>
                <a:cs typeface="Segoe UI" panose="020B0502040204020203" pitchFamily="34" charset="0"/>
              </a:rPr>
              <a:t>One-on-one private chatting.</a:t>
            </a:r>
            <a:endParaRPr lang="en-US"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endParaRPr lang="en-PK"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r>
              <a:rPr lang="en-PK" sz="2400" dirty="0">
                <a:solidFill>
                  <a:schemeClr val="accent4">
                    <a:lumMod val="50000"/>
                  </a:schemeClr>
                </a:solidFill>
                <a:latin typeface="Segoe UI" panose="020B0502040204020203" pitchFamily="34" charset="0"/>
                <a:cs typeface="Segoe UI" panose="020B0502040204020203" pitchFamily="34" charset="0"/>
              </a:rPr>
              <a:t>Dynamic group chatting with multithreading.</a:t>
            </a:r>
            <a:endParaRPr lang="en-US"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endParaRPr lang="en-PK"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r>
              <a:rPr lang="en-PK" sz="2400" dirty="0">
                <a:solidFill>
                  <a:schemeClr val="accent4">
                    <a:lumMod val="50000"/>
                  </a:schemeClr>
                </a:solidFill>
                <a:latin typeface="Segoe UI" panose="020B0502040204020203" pitchFamily="34" charset="0"/>
                <a:cs typeface="Segoe UI" panose="020B0502040204020203" pitchFamily="34" charset="0"/>
              </a:rPr>
              <a:t>User-friendly interface.</a:t>
            </a:r>
            <a:endParaRPr lang="en-US"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endParaRPr lang="en-PK"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r>
              <a:rPr lang="en-PK" sz="2400" dirty="0">
                <a:solidFill>
                  <a:schemeClr val="accent4">
                    <a:lumMod val="50000"/>
                  </a:schemeClr>
                </a:solidFill>
                <a:latin typeface="Segoe UI" panose="020B0502040204020203" pitchFamily="34" charset="0"/>
                <a:cs typeface="Segoe UI" panose="020B0502040204020203" pitchFamily="34" charset="0"/>
              </a:rPr>
              <a:t>Robust communication architecture.</a:t>
            </a:r>
            <a:endParaRPr lang="en-US"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endParaRPr lang="en-PK" sz="2400" dirty="0">
              <a:solidFill>
                <a:schemeClr val="accent4">
                  <a:lumMod val="50000"/>
                </a:schemeClr>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r>
              <a:rPr lang="en-PK" sz="2400" dirty="0">
                <a:solidFill>
                  <a:schemeClr val="accent4">
                    <a:lumMod val="50000"/>
                  </a:schemeClr>
                </a:solidFill>
                <a:latin typeface="Segoe UI" panose="020B0502040204020203" pitchFamily="34" charset="0"/>
                <a:cs typeface="Segoe UI" panose="020B0502040204020203" pitchFamily="34" charset="0"/>
              </a:rPr>
              <a:t>Real-time individual and group interactions.</a:t>
            </a:r>
          </a:p>
        </p:txBody>
      </p:sp>
      <p:sp>
        <p:nvSpPr>
          <p:cNvPr id="4" name="Rectangle 3">
            <a:extLst>
              <a:ext uri="{FF2B5EF4-FFF2-40B4-BE49-F238E27FC236}">
                <a16:creationId xmlns:a16="http://schemas.microsoft.com/office/drawing/2014/main" id="{BA4FF5BA-D2B0-4204-9A6D-183F24FB5C56}"/>
              </a:ext>
            </a:extLst>
          </p:cNvPr>
          <p:cNvSpPr/>
          <p:nvPr/>
        </p:nvSpPr>
        <p:spPr>
          <a:xfrm>
            <a:off x="6019800" y="1562100"/>
            <a:ext cx="8153400" cy="2387117"/>
          </a:xfrm>
          <a:custGeom>
            <a:avLst/>
            <a:gdLst>
              <a:gd name="connsiteX0" fmla="*/ 0 w 8153400"/>
              <a:gd name="connsiteY0" fmla="*/ 0 h 2387117"/>
              <a:gd name="connsiteX1" fmla="*/ 500852 w 8153400"/>
              <a:gd name="connsiteY1" fmla="*/ 0 h 2387117"/>
              <a:gd name="connsiteX2" fmla="*/ 920169 w 8153400"/>
              <a:gd name="connsiteY2" fmla="*/ 0 h 2387117"/>
              <a:gd name="connsiteX3" fmla="*/ 1584089 w 8153400"/>
              <a:gd name="connsiteY3" fmla="*/ 0 h 2387117"/>
              <a:gd name="connsiteX4" fmla="*/ 1921873 w 8153400"/>
              <a:gd name="connsiteY4" fmla="*/ 0 h 2387117"/>
              <a:gd name="connsiteX5" fmla="*/ 2504259 w 8153400"/>
              <a:gd name="connsiteY5" fmla="*/ 0 h 2387117"/>
              <a:gd name="connsiteX6" fmla="*/ 3005110 w 8153400"/>
              <a:gd name="connsiteY6" fmla="*/ 0 h 2387117"/>
              <a:gd name="connsiteX7" fmla="*/ 3750564 w 8153400"/>
              <a:gd name="connsiteY7" fmla="*/ 0 h 2387117"/>
              <a:gd name="connsiteX8" fmla="*/ 4414484 w 8153400"/>
              <a:gd name="connsiteY8" fmla="*/ 0 h 2387117"/>
              <a:gd name="connsiteX9" fmla="*/ 5159937 w 8153400"/>
              <a:gd name="connsiteY9" fmla="*/ 0 h 2387117"/>
              <a:gd name="connsiteX10" fmla="*/ 5660789 w 8153400"/>
              <a:gd name="connsiteY10" fmla="*/ 0 h 2387117"/>
              <a:gd name="connsiteX11" fmla="*/ 6161641 w 8153400"/>
              <a:gd name="connsiteY11" fmla="*/ 0 h 2387117"/>
              <a:gd name="connsiteX12" fmla="*/ 6580959 w 8153400"/>
              <a:gd name="connsiteY12" fmla="*/ 0 h 2387117"/>
              <a:gd name="connsiteX13" fmla="*/ 7244878 w 8153400"/>
              <a:gd name="connsiteY13" fmla="*/ 0 h 2387117"/>
              <a:gd name="connsiteX14" fmla="*/ 8153400 w 8153400"/>
              <a:gd name="connsiteY14" fmla="*/ 0 h 2387117"/>
              <a:gd name="connsiteX15" fmla="*/ 8153400 w 8153400"/>
              <a:gd name="connsiteY15" fmla="*/ 549037 h 2387117"/>
              <a:gd name="connsiteX16" fmla="*/ 8153400 w 8153400"/>
              <a:gd name="connsiteY16" fmla="*/ 1121945 h 2387117"/>
              <a:gd name="connsiteX17" fmla="*/ 8153400 w 8153400"/>
              <a:gd name="connsiteY17" fmla="*/ 1670982 h 2387117"/>
              <a:gd name="connsiteX18" fmla="*/ 8153400 w 8153400"/>
              <a:gd name="connsiteY18" fmla="*/ 2387117 h 2387117"/>
              <a:gd name="connsiteX19" fmla="*/ 7571014 w 8153400"/>
              <a:gd name="connsiteY19" fmla="*/ 2387117 h 2387117"/>
              <a:gd name="connsiteX20" fmla="*/ 7233231 w 8153400"/>
              <a:gd name="connsiteY20" fmla="*/ 2387117 h 2387117"/>
              <a:gd name="connsiteX21" fmla="*/ 6650845 w 8153400"/>
              <a:gd name="connsiteY21" fmla="*/ 2387117 h 2387117"/>
              <a:gd name="connsiteX22" fmla="*/ 5905391 w 8153400"/>
              <a:gd name="connsiteY22" fmla="*/ 2387117 h 2387117"/>
              <a:gd name="connsiteX23" fmla="*/ 5567607 w 8153400"/>
              <a:gd name="connsiteY23" fmla="*/ 2387117 h 2387117"/>
              <a:gd name="connsiteX24" fmla="*/ 5148290 w 8153400"/>
              <a:gd name="connsiteY24" fmla="*/ 2387117 h 2387117"/>
              <a:gd name="connsiteX25" fmla="*/ 4565904 w 8153400"/>
              <a:gd name="connsiteY25" fmla="*/ 2387117 h 2387117"/>
              <a:gd name="connsiteX26" fmla="*/ 3901984 w 8153400"/>
              <a:gd name="connsiteY26" fmla="*/ 2387117 h 2387117"/>
              <a:gd name="connsiteX27" fmla="*/ 3238065 w 8153400"/>
              <a:gd name="connsiteY27" fmla="*/ 2387117 h 2387117"/>
              <a:gd name="connsiteX28" fmla="*/ 2737213 w 8153400"/>
              <a:gd name="connsiteY28" fmla="*/ 2387117 h 2387117"/>
              <a:gd name="connsiteX29" fmla="*/ 2154827 w 8153400"/>
              <a:gd name="connsiteY29" fmla="*/ 2387117 h 2387117"/>
              <a:gd name="connsiteX30" fmla="*/ 1653975 w 8153400"/>
              <a:gd name="connsiteY30" fmla="*/ 2387117 h 2387117"/>
              <a:gd name="connsiteX31" fmla="*/ 908522 w 8153400"/>
              <a:gd name="connsiteY31" fmla="*/ 2387117 h 2387117"/>
              <a:gd name="connsiteX32" fmla="*/ 0 w 8153400"/>
              <a:gd name="connsiteY32" fmla="*/ 2387117 h 2387117"/>
              <a:gd name="connsiteX33" fmla="*/ 0 w 8153400"/>
              <a:gd name="connsiteY33" fmla="*/ 1861951 h 2387117"/>
              <a:gd name="connsiteX34" fmla="*/ 0 w 8153400"/>
              <a:gd name="connsiteY34" fmla="*/ 1336786 h 2387117"/>
              <a:gd name="connsiteX35" fmla="*/ 0 w 8153400"/>
              <a:gd name="connsiteY35" fmla="*/ 763877 h 2387117"/>
              <a:gd name="connsiteX36" fmla="*/ 0 w 8153400"/>
              <a:gd name="connsiteY36" fmla="*/ 0 h 238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153400" h="2387117" extrusionOk="0">
                <a:moveTo>
                  <a:pt x="0" y="0"/>
                </a:moveTo>
                <a:cubicBezTo>
                  <a:pt x="163631" y="-16457"/>
                  <a:pt x="334679" y="58657"/>
                  <a:pt x="500852" y="0"/>
                </a:cubicBezTo>
                <a:cubicBezTo>
                  <a:pt x="667025" y="-58657"/>
                  <a:pt x="812167" y="34176"/>
                  <a:pt x="920169" y="0"/>
                </a:cubicBezTo>
                <a:cubicBezTo>
                  <a:pt x="1028171" y="-34176"/>
                  <a:pt x="1405709" y="43191"/>
                  <a:pt x="1584089" y="0"/>
                </a:cubicBezTo>
                <a:cubicBezTo>
                  <a:pt x="1762469" y="-43191"/>
                  <a:pt x="1817595" y="36021"/>
                  <a:pt x="1921873" y="0"/>
                </a:cubicBezTo>
                <a:cubicBezTo>
                  <a:pt x="2026151" y="-36021"/>
                  <a:pt x="2290419" y="35087"/>
                  <a:pt x="2504259" y="0"/>
                </a:cubicBezTo>
                <a:cubicBezTo>
                  <a:pt x="2718099" y="-35087"/>
                  <a:pt x="2817787" y="1385"/>
                  <a:pt x="3005110" y="0"/>
                </a:cubicBezTo>
                <a:cubicBezTo>
                  <a:pt x="3192433" y="-1385"/>
                  <a:pt x="3463761" y="63927"/>
                  <a:pt x="3750564" y="0"/>
                </a:cubicBezTo>
                <a:cubicBezTo>
                  <a:pt x="4037367" y="-63927"/>
                  <a:pt x="4201311" y="45624"/>
                  <a:pt x="4414484" y="0"/>
                </a:cubicBezTo>
                <a:cubicBezTo>
                  <a:pt x="4627657" y="-45624"/>
                  <a:pt x="4987968" y="61517"/>
                  <a:pt x="5159937" y="0"/>
                </a:cubicBezTo>
                <a:cubicBezTo>
                  <a:pt x="5331906" y="-61517"/>
                  <a:pt x="5435566" y="59891"/>
                  <a:pt x="5660789" y="0"/>
                </a:cubicBezTo>
                <a:cubicBezTo>
                  <a:pt x="5886012" y="-59891"/>
                  <a:pt x="5933569" y="57847"/>
                  <a:pt x="6161641" y="0"/>
                </a:cubicBezTo>
                <a:cubicBezTo>
                  <a:pt x="6389713" y="-57847"/>
                  <a:pt x="6454035" y="27519"/>
                  <a:pt x="6580959" y="0"/>
                </a:cubicBezTo>
                <a:cubicBezTo>
                  <a:pt x="6707883" y="-27519"/>
                  <a:pt x="7041275" y="44932"/>
                  <a:pt x="7244878" y="0"/>
                </a:cubicBezTo>
                <a:cubicBezTo>
                  <a:pt x="7448481" y="-44932"/>
                  <a:pt x="7959632" y="100576"/>
                  <a:pt x="8153400" y="0"/>
                </a:cubicBezTo>
                <a:cubicBezTo>
                  <a:pt x="8211888" y="120083"/>
                  <a:pt x="8095401" y="423838"/>
                  <a:pt x="8153400" y="549037"/>
                </a:cubicBezTo>
                <a:cubicBezTo>
                  <a:pt x="8211399" y="674236"/>
                  <a:pt x="8110717" y="951768"/>
                  <a:pt x="8153400" y="1121945"/>
                </a:cubicBezTo>
                <a:cubicBezTo>
                  <a:pt x="8196083" y="1292122"/>
                  <a:pt x="8121587" y="1410309"/>
                  <a:pt x="8153400" y="1670982"/>
                </a:cubicBezTo>
                <a:cubicBezTo>
                  <a:pt x="8185213" y="1931655"/>
                  <a:pt x="8148501" y="2186169"/>
                  <a:pt x="8153400" y="2387117"/>
                </a:cubicBezTo>
                <a:cubicBezTo>
                  <a:pt x="7892085" y="2434348"/>
                  <a:pt x="7771226" y="2363975"/>
                  <a:pt x="7571014" y="2387117"/>
                </a:cubicBezTo>
                <a:cubicBezTo>
                  <a:pt x="7370802" y="2410259"/>
                  <a:pt x="7340599" y="2370126"/>
                  <a:pt x="7233231" y="2387117"/>
                </a:cubicBezTo>
                <a:cubicBezTo>
                  <a:pt x="7125863" y="2404108"/>
                  <a:pt x="6924141" y="2339612"/>
                  <a:pt x="6650845" y="2387117"/>
                </a:cubicBezTo>
                <a:cubicBezTo>
                  <a:pt x="6377549" y="2434622"/>
                  <a:pt x="6097399" y="2382176"/>
                  <a:pt x="5905391" y="2387117"/>
                </a:cubicBezTo>
                <a:cubicBezTo>
                  <a:pt x="5713383" y="2392058"/>
                  <a:pt x="5643569" y="2377228"/>
                  <a:pt x="5567607" y="2387117"/>
                </a:cubicBezTo>
                <a:cubicBezTo>
                  <a:pt x="5491645" y="2397006"/>
                  <a:pt x="5304475" y="2371687"/>
                  <a:pt x="5148290" y="2387117"/>
                </a:cubicBezTo>
                <a:cubicBezTo>
                  <a:pt x="4992105" y="2402547"/>
                  <a:pt x="4850361" y="2383446"/>
                  <a:pt x="4565904" y="2387117"/>
                </a:cubicBezTo>
                <a:cubicBezTo>
                  <a:pt x="4281447" y="2390788"/>
                  <a:pt x="4198086" y="2372544"/>
                  <a:pt x="3901984" y="2387117"/>
                </a:cubicBezTo>
                <a:cubicBezTo>
                  <a:pt x="3605882" y="2401690"/>
                  <a:pt x="3406760" y="2333363"/>
                  <a:pt x="3238065" y="2387117"/>
                </a:cubicBezTo>
                <a:cubicBezTo>
                  <a:pt x="3069370" y="2440871"/>
                  <a:pt x="2910121" y="2356716"/>
                  <a:pt x="2737213" y="2387117"/>
                </a:cubicBezTo>
                <a:cubicBezTo>
                  <a:pt x="2564305" y="2417518"/>
                  <a:pt x="2371349" y="2364890"/>
                  <a:pt x="2154827" y="2387117"/>
                </a:cubicBezTo>
                <a:cubicBezTo>
                  <a:pt x="1938305" y="2409344"/>
                  <a:pt x="1887906" y="2370110"/>
                  <a:pt x="1653975" y="2387117"/>
                </a:cubicBezTo>
                <a:cubicBezTo>
                  <a:pt x="1420044" y="2404124"/>
                  <a:pt x="1060556" y="2340632"/>
                  <a:pt x="908522" y="2387117"/>
                </a:cubicBezTo>
                <a:cubicBezTo>
                  <a:pt x="756488" y="2433602"/>
                  <a:pt x="437764" y="2384419"/>
                  <a:pt x="0" y="2387117"/>
                </a:cubicBezTo>
                <a:cubicBezTo>
                  <a:pt x="-25120" y="2240381"/>
                  <a:pt x="16235" y="2070490"/>
                  <a:pt x="0" y="1861951"/>
                </a:cubicBezTo>
                <a:cubicBezTo>
                  <a:pt x="-16235" y="1653412"/>
                  <a:pt x="3721" y="1499860"/>
                  <a:pt x="0" y="1336786"/>
                </a:cubicBezTo>
                <a:cubicBezTo>
                  <a:pt x="-3721" y="1173712"/>
                  <a:pt x="3084" y="978720"/>
                  <a:pt x="0" y="763877"/>
                </a:cubicBezTo>
                <a:cubicBezTo>
                  <a:pt x="-3084" y="549034"/>
                  <a:pt x="75636" y="283887"/>
                  <a:pt x="0" y="0"/>
                </a:cubicBezTo>
                <a:close/>
              </a:path>
            </a:pathLst>
          </a:custGeom>
          <a:noFill/>
          <a:ln>
            <a:extLst>
              <a:ext uri="{C807C97D-BFC1-408E-A445-0C87EB9F89A2}">
                <ask:lineSketchStyleProps xmlns:ask="http://schemas.microsoft.com/office/drawing/2018/sketchyshapes" sd="269755540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noFill/>
            </a:endParaRPr>
          </a:p>
        </p:txBody>
      </p:sp>
      <p:pic>
        <p:nvPicPr>
          <p:cNvPr id="14" name="Picture 13">
            <a:extLst>
              <a:ext uri="{FF2B5EF4-FFF2-40B4-BE49-F238E27FC236}">
                <a16:creationId xmlns:a16="http://schemas.microsoft.com/office/drawing/2014/main" id="{24D86431-BABF-4218-983E-CE250B1194DA}"/>
              </a:ext>
            </a:extLst>
          </p:cNvPr>
          <p:cNvPicPr/>
          <p:nvPr/>
        </p:nvPicPr>
        <p:blipFill rotWithShape="1">
          <a:blip r:embed="rId6" cstate="print">
            <a:extLst>
              <a:ext uri="{28A0092B-C50C-407E-A947-70E740481C1C}">
                <a14:useLocalDpi xmlns:a14="http://schemas.microsoft.com/office/drawing/2010/main" val="0"/>
              </a:ext>
            </a:extLst>
          </a:blip>
          <a:srcRect l="3058"/>
          <a:stretch/>
        </p:blipFill>
        <p:spPr bwMode="auto">
          <a:xfrm>
            <a:off x="1106659" y="723900"/>
            <a:ext cx="3474403" cy="24922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43462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348409" y="-1369916"/>
            <a:ext cx="4825772" cy="5175091"/>
          </a:xfrm>
          <a:prstGeom prst="rect">
            <a:avLst/>
          </a:prstGeom>
        </p:spPr>
      </p:pic>
      <p:sp>
        <p:nvSpPr>
          <p:cNvPr id="11" name="TextBox 11"/>
          <p:cNvSpPr txBox="1"/>
          <p:nvPr/>
        </p:nvSpPr>
        <p:spPr>
          <a:xfrm>
            <a:off x="1269851" y="1451759"/>
            <a:ext cx="15748298" cy="2499339"/>
          </a:xfrm>
          <a:prstGeom prst="rect">
            <a:avLst/>
          </a:prstGeom>
        </p:spPr>
        <p:txBody>
          <a:bodyPr lIns="0" tIns="0" rIns="0" bIns="0" rtlCol="0" anchor="t">
            <a:spAutoFit/>
          </a:bodyPr>
          <a:lstStyle/>
          <a:p>
            <a:pPr algn="ctr">
              <a:lnSpc>
                <a:spcPts val="10199"/>
              </a:lnSpc>
            </a:pPr>
            <a:r>
              <a:rPr lang="en-US" sz="6600" b="1" dirty="0">
                <a:solidFill>
                  <a:schemeClr val="accent6">
                    <a:lumMod val="75000"/>
                  </a:schemeClr>
                </a:solidFill>
                <a:latin typeface="Nourd Bold Bold"/>
              </a:rPr>
              <a:t>O</a:t>
            </a:r>
            <a:r>
              <a:rPr lang="en-US" sz="5400" dirty="0">
                <a:solidFill>
                  <a:schemeClr val="accent6">
                    <a:lumMod val="75000"/>
                  </a:schemeClr>
                </a:solidFill>
                <a:latin typeface="Nourd Bold Bold"/>
              </a:rPr>
              <a:t>bject-</a:t>
            </a:r>
            <a:r>
              <a:rPr lang="en-US" sz="6600" b="1" dirty="0">
                <a:solidFill>
                  <a:schemeClr val="accent6">
                    <a:lumMod val="75000"/>
                  </a:schemeClr>
                </a:solidFill>
                <a:latin typeface="Nourd Bold Bold"/>
              </a:rPr>
              <a:t>O</a:t>
            </a:r>
            <a:r>
              <a:rPr lang="en-US" sz="5400" dirty="0">
                <a:solidFill>
                  <a:schemeClr val="accent6">
                    <a:lumMod val="75000"/>
                  </a:schemeClr>
                </a:solidFill>
                <a:latin typeface="Nourd Bold Bold"/>
              </a:rPr>
              <a:t>riented </a:t>
            </a:r>
            <a:r>
              <a:rPr lang="en-US" sz="6600" b="1" dirty="0">
                <a:solidFill>
                  <a:schemeClr val="accent6">
                    <a:lumMod val="75000"/>
                  </a:schemeClr>
                </a:solidFill>
                <a:latin typeface="Nourd Bold Bold"/>
              </a:rPr>
              <a:t>Talk Buddy</a:t>
            </a:r>
            <a:endParaRPr lang="en-US" sz="5400" dirty="0">
              <a:solidFill>
                <a:schemeClr val="accent6">
                  <a:lumMod val="75000"/>
                </a:schemeClr>
              </a:solidFill>
              <a:latin typeface="Nourd Bold Bold"/>
            </a:endParaRPr>
          </a:p>
          <a:p>
            <a:pPr algn="ctr">
              <a:lnSpc>
                <a:spcPts val="10199"/>
              </a:lnSpc>
            </a:pPr>
            <a:r>
              <a:rPr lang="en-US" sz="6600" b="1" i="1" dirty="0">
                <a:solidFill>
                  <a:schemeClr val="accent3">
                    <a:lumMod val="60000"/>
                    <a:lumOff val="40000"/>
                  </a:schemeClr>
                </a:solidFill>
                <a:latin typeface="Bookman Old Style" panose="02050604050505020204" pitchFamily="18" charset="0"/>
              </a:rPr>
              <a:t>History</a:t>
            </a:r>
            <a:endParaRPr lang="en-US" sz="5400" i="1" dirty="0">
              <a:solidFill>
                <a:schemeClr val="accent3">
                  <a:lumMod val="60000"/>
                  <a:lumOff val="40000"/>
                </a:schemeClr>
              </a:solidFill>
              <a:latin typeface="Bookman Old Style" panose="02050604050505020204" pitchFamily="18" charset="0"/>
            </a:endParaRPr>
          </a:p>
        </p:txBody>
      </p:sp>
      <p:sp>
        <p:nvSpPr>
          <p:cNvPr id="4" name="Rectangle 3"/>
          <p:cNvSpPr/>
          <p:nvPr/>
        </p:nvSpPr>
        <p:spPr>
          <a:xfrm>
            <a:off x="838200" y="4067860"/>
            <a:ext cx="17068800" cy="6001643"/>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FFFF99"/>
                </a:solidFill>
              </a:rPr>
              <a:t>Late 1960s and early 1970s:</a:t>
            </a:r>
          </a:p>
          <a:p>
            <a:r>
              <a:rPr lang="en-US" sz="2400" dirty="0">
                <a:solidFill>
                  <a:srgbClr val="FFFF00"/>
                </a:solidFill>
              </a:rPr>
              <a:t>                                                                      Development of computer networks like ARPANET, laying the groundwork for the first online chat systems.</a:t>
            </a:r>
          </a:p>
          <a:p>
            <a:pPr marL="457200" indent="-457200">
              <a:buFont typeface="Arial" panose="020B0604020202020204" pitchFamily="34" charset="0"/>
              <a:buChar char="•"/>
            </a:pPr>
            <a:r>
              <a:rPr lang="en-US" sz="3200" dirty="0">
                <a:solidFill>
                  <a:srgbClr val="FFFF99"/>
                </a:solidFill>
              </a:rPr>
              <a:t>1971:</a:t>
            </a:r>
          </a:p>
          <a:p>
            <a:r>
              <a:rPr lang="en-US" sz="2400" dirty="0">
                <a:solidFill>
                  <a:srgbClr val="FFFF00"/>
                </a:solidFill>
              </a:rPr>
              <a:t>                 Douglas Engelbart developed the "On-Line System" (NLS) with a message group chat feature, a milestone in online communication.</a:t>
            </a:r>
          </a:p>
          <a:p>
            <a:pPr marL="457200" indent="-457200">
              <a:buFont typeface="Arial" panose="020B0604020202020204" pitchFamily="34" charset="0"/>
              <a:buChar char="•"/>
            </a:pPr>
            <a:r>
              <a:rPr lang="en-US" sz="3200" dirty="0">
                <a:solidFill>
                  <a:srgbClr val="FFFF99"/>
                </a:solidFill>
              </a:rPr>
              <a:t>1990s:</a:t>
            </a:r>
          </a:p>
          <a:p>
            <a:r>
              <a:rPr lang="en-US" sz="2400" dirty="0">
                <a:solidFill>
                  <a:srgbClr val="FFFF00"/>
                </a:solidFill>
              </a:rPr>
              <a:t>                   Emergence of Internet Relay Chat (IRC), enabling real-time text-based chat rooms and private messaging.</a:t>
            </a:r>
          </a:p>
          <a:p>
            <a:pPr marL="457200" indent="-457200">
              <a:buFont typeface="Arial" panose="020B0604020202020204" pitchFamily="34" charset="0"/>
              <a:buChar char="•"/>
            </a:pPr>
            <a:r>
              <a:rPr lang="en-US" sz="3200" dirty="0">
                <a:solidFill>
                  <a:srgbClr val="FFFF99"/>
                </a:solidFill>
              </a:rPr>
              <a:t>Late 1990s:</a:t>
            </a:r>
          </a:p>
          <a:p>
            <a:r>
              <a:rPr lang="en-US" sz="2400" dirty="0">
                <a:solidFill>
                  <a:srgbClr val="FFFF00"/>
                </a:solidFill>
              </a:rPr>
              <a:t>                               Rise of instant messaging applications like ICQ, AIM, and MSN Messenger, revolutionizing online communication.</a:t>
            </a:r>
          </a:p>
          <a:p>
            <a:pPr marL="457200" indent="-457200">
              <a:buFont typeface="Arial" panose="020B0604020202020204" pitchFamily="34" charset="0"/>
              <a:buChar char="•"/>
            </a:pPr>
            <a:r>
              <a:rPr lang="en-US" sz="3200" dirty="0">
                <a:solidFill>
                  <a:srgbClr val="FFFF99"/>
                </a:solidFill>
              </a:rPr>
              <a:t>Early 2000s:</a:t>
            </a:r>
          </a:p>
          <a:p>
            <a:r>
              <a:rPr lang="en-US" sz="2400" dirty="0">
                <a:solidFill>
                  <a:srgbClr val="FFFF00"/>
                </a:solidFill>
              </a:rPr>
              <a:t>                      Introduction of voice and video chat capabilities with platforms like Skype and Google Talk, enriching online communication.</a:t>
            </a:r>
          </a:p>
          <a:p>
            <a:pPr marL="457200" indent="-457200">
              <a:buFont typeface="Arial" panose="020B0604020202020204" pitchFamily="34" charset="0"/>
              <a:buChar char="•"/>
            </a:pPr>
            <a:r>
              <a:rPr lang="en-US" sz="3200" dirty="0">
                <a:solidFill>
                  <a:srgbClr val="FFFF99"/>
                </a:solidFill>
              </a:rPr>
              <a:t>Today:</a:t>
            </a:r>
          </a:p>
          <a:p>
            <a:r>
              <a:rPr lang="en-US" sz="2400" dirty="0">
                <a:solidFill>
                  <a:srgbClr val="FFFF00"/>
                </a:solidFill>
              </a:rPr>
              <a:t>      Dominance of mobile chat apps like WhatsApp, Facebook Messenger, and WeChat, offering diverse features for modern users.</a:t>
            </a:r>
            <a:endParaRPr lang="en-US" sz="24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9480" y="495300"/>
            <a:ext cx="3017520" cy="3017520"/>
          </a:xfrm>
          <a:prstGeom prst="rect">
            <a:avLst/>
          </a:prstGeom>
        </p:spPr>
      </p:pic>
      <p:sp>
        <p:nvSpPr>
          <p:cNvPr id="6" name="Flowchart: Connector 5"/>
          <p:cNvSpPr/>
          <p:nvPr/>
        </p:nvSpPr>
        <p:spPr>
          <a:xfrm>
            <a:off x="16992600" y="9235629"/>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07</a:t>
            </a:r>
          </a:p>
        </p:txBody>
      </p:sp>
    </p:spTree>
    <p:extLst>
      <p:ext uri="{BB962C8B-B14F-4D97-AF65-F5344CB8AC3E}">
        <p14:creationId xmlns:p14="http://schemas.microsoft.com/office/powerpoint/2010/main" val="13425911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74428" y="419100"/>
            <a:ext cx="3662625" cy="5642699"/>
          </a:xfrm>
          <a:prstGeom prst="rect">
            <a:avLst/>
          </a:prstGeom>
        </p:spPr>
      </p:pic>
      <p:sp>
        <p:nvSpPr>
          <p:cNvPr id="7" name="Rectangle 6"/>
          <p:cNvSpPr/>
          <p:nvPr/>
        </p:nvSpPr>
        <p:spPr>
          <a:xfrm>
            <a:off x="5943600" y="419100"/>
            <a:ext cx="5626861" cy="1319592"/>
          </a:xfrm>
          <a:prstGeom prst="rect">
            <a:avLst/>
          </a:prstGeom>
        </p:spPr>
        <p:txBody>
          <a:bodyPr wrap="none">
            <a:spAutoFit/>
          </a:bodyPr>
          <a:lstStyle/>
          <a:p>
            <a:pPr algn="ctr">
              <a:lnSpc>
                <a:spcPts val="10199"/>
              </a:lnSpc>
            </a:pPr>
            <a:r>
              <a:rPr lang="en-US" sz="8000" dirty="0">
                <a:solidFill>
                  <a:schemeClr val="accent4">
                    <a:lumMod val="20000"/>
                    <a:lumOff val="80000"/>
                  </a:schemeClr>
                </a:solidFill>
                <a:latin typeface="Nourd Bold Bold"/>
              </a:rPr>
              <a:t>Objective</a:t>
            </a:r>
          </a:p>
        </p:txBody>
      </p:sp>
      <p:pic>
        <p:nvPicPr>
          <p:cNvPr id="8"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029200" y="571500"/>
            <a:ext cx="727076" cy="954396"/>
          </a:xfrm>
          <a:prstGeom prst="rect">
            <a:avLst/>
          </a:prstGeom>
        </p:spPr>
      </p:pic>
      <p:pic>
        <p:nvPicPr>
          <p:cNvPr id="10"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201400" y="6286500"/>
            <a:ext cx="3748344" cy="3073642"/>
          </a:xfrm>
          <a:prstGeom prst="rect">
            <a:avLst/>
          </a:prstGeom>
        </p:spPr>
      </p:pic>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08</a:t>
            </a:r>
          </a:p>
        </p:txBody>
      </p:sp>
      <p:sp>
        <p:nvSpPr>
          <p:cNvPr id="11" name="TextBox 10">
            <a:extLst>
              <a:ext uri="{FF2B5EF4-FFF2-40B4-BE49-F238E27FC236}">
                <a16:creationId xmlns:a16="http://schemas.microsoft.com/office/drawing/2014/main" id="{9CA3BDED-B368-419D-8C2F-436700FD278F}"/>
              </a:ext>
            </a:extLst>
          </p:cNvPr>
          <p:cNvSpPr txBox="1"/>
          <p:nvPr/>
        </p:nvSpPr>
        <p:spPr>
          <a:xfrm>
            <a:off x="750947" y="1750113"/>
            <a:ext cx="11201400" cy="8340745"/>
          </a:xfrm>
          <a:prstGeom prst="rect">
            <a:avLst/>
          </a:prstGeom>
          <a:noFill/>
        </p:spPr>
        <p:txBody>
          <a:bodyPr wrap="square">
            <a:spAutoFit/>
          </a:bodyPr>
          <a:lstStyle/>
          <a:p>
            <a:pPr marL="285750" indent="-285750">
              <a:buFont typeface="Arial" panose="020B0604020202020204" pitchFamily="34" charset="0"/>
              <a:buChar char="•"/>
            </a:pPr>
            <a:r>
              <a:rPr lang="en-US" sz="3200" dirty="0">
                <a:solidFill>
                  <a:schemeClr val="accent6">
                    <a:lumMod val="60000"/>
                    <a:lumOff val="40000"/>
                  </a:schemeClr>
                </a:solidFill>
              </a:rPr>
              <a:t>       </a:t>
            </a:r>
            <a:r>
              <a:rPr lang="en-PK" sz="2800" dirty="0">
                <a:solidFill>
                  <a:schemeClr val="accent6">
                    <a:lumMod val="60000"/>
                    <a:lumOff val="40000"/>
                  </a:schemeClr>
                </a:solidFill>
              </a:rPr>
              <a:t>Real-time Communication Enhancement</a:t>
            </a:r>
            <a:endParaRPr lang="en-US" sz="2800" dirty="0">
              <a:solidFill>
                <a:schemeClr val="accent6">
                  <a:lumMod val="60000"/>
                  <a:lumOff val="40000"/>
                </a:schemeClr>
              </a:solidFill>
            </a:endParaRPr>
          </a:p>
          <a:p>
            <a:pPr marL="285750" indent="-285750">
              <a:buFont typeface="Arial" panose="020B0604020202020204" pitchFamily="34" charset="0"/>
              <a:buChar char="•"/>
            </a:pPr>
            <a:endParaRPr lang="en-PK" sz="2800" dirty="0">
              <a:solidFill>
                <a:schemeClr val="accent6">
                  <a:lumMod val="60000"/>
                  <a:lumOff val="40000"/>
                </a:schemeClr>
              </a:solidFill>
            </a:endParaRPr>
          </a:p>
          <a:p>
            <a:pPr marL="457200" indent="-457200">
              <a:buFont typeface="Arial" panose="020B0604020202020204" pitchFamily="34" charset="0"/>
              <a:buChar char="•"/>
            </a:pPr>
            <a:r>
              <a:rPr lang="en-PK" sz="2800" dirty="0">
                <a:solidFill>
                  <a:schemeClr val="accent6">
                    <a:lumMod val="60000"/>
                    <a:lumOff val="40000"/>
                  </a:schemeClr>
                </a:solidFill>
              </a:rPr>
              <a:t>	Comprehensive Chatting Application Development</a:t>
            </a:r>
            <a:endParaRPr lang="en-US" sz="2800" dirty="0">
              <a:solidFill>
                <a:schemeClr val="accent6">
                  <a:lumMod val="60000"/>
                  <a:lumOff val="40000"/>
                </a:schemeClr>
              </a:solidFill>
            </a:endParaRPr>
          </a:p>
          <a:p>
            <a:pPr marL="457200" indent="-457200">
              <a:buFont typeface="Arial" panose="020B0604020202020204" pitchFamily="34" charset="0"/>
              <a:buChar char="•"/>
            </a:pPr>
            <a:endParaRPr lang="en-PK" sz="2800" dirty="0">
              <a:solidFill>
                <a:schemeClr val="accent6">
                  <a:lumMod val="60000"/>
                  <a:lumOff val="40000"/>
                </a:schemeClr>
              </a:solidFill>
            </a:endParaRPr>
          </a:p>
          <a:p>
            <a:pPr marL="457200" indent="-457200">
              <a:buFont typeface="Arial" panose="020B0604020202020204" pitchFamily="34" charset="0"/>
              <a:buChar char="•"/>
            </a:pPr>
            <a:r>
              <a:rPr lang="en-PK" sz="2800" dirty="0">
                <a:solidFill>
                  <a:schemeClr val="accent6">
                    <a:lumMod val="60000"/>
                    <a:lumOff val="40000"/>
                  </a:schemeClr>
                </a:solidFill>
              </a:rPr>
              <a:t>	Enhanced User-to-User Messaging</a:t>
            </a:r>
            <a:endParaRPr lang="en-US" sz="2800" dirty="0">
              <a:solidFill>
                <a:schemeClr val="accent6">
                  <a:lumMod val="60000"/>
                  <a:lumOff val="40000"/>
                </a:schemeClr>
              </a:solidFill>
            </a:endParaRPr>
          </a:p>
          <a:p>
            <a:pPr marL="457200" indent="-457200">
              <a:buFont typeface="Arial" panose="020B0604020202020204" pitchFamily="34" charset="0"/>
              <a:buChar char="•"/>
            </a:pPr>
            <a:endParaRPr lang="en-PK" sz="2800" dirty="0">
              <a:solidFill>
                <a:schemeClr val="accent6">
                  <a:lumMod val="60000"/>
                  <a:lumOff val="40000"/>
                </a:schemeClr>
              </a:solidFill>
            </a:endParaRPr>
          </a:p>
          <a:p>
            <a:pPr marL="457200" indent="-457200">
              <a:buFont typeface="Arial" panose="020B0604020202020204" pitchFamily="34" charset="0"/>
              <a:buChar char="•"/>
            </a:pPr>
            <a:r>
              <a:rPr lang="en-PK" sz="2800" dirty="0">
                <a:solidFill>
                  <a:schemeClr val="accent6">
                    <a:lumMod val="60000"/>
                    <a:lumOff val="40000"/>
                  </a:schemeClr>
                </a:solidFill>
              </a:rPr>
              <a:t>	Group Chatting with Multithreading</a:t>
            </a:r>
            <a:endParaRPr lang="en-US" sz="2800" dirty="0">
              <a:solidFill>
                <a:schemeClr val="accent6">
                  <a:lumMod val="60000"/>
                  <a:lumOff val="40000"/>
                </a:schemeClr>
              </a:solidFill>
            </a:endParaRPr>
          </a:p>
          <a:p>
            <a:pPr marL="457200" indent="-457200">
              <a:buFont typeface="Arial" panose="020B0604020202020204" pitchFamily="34" charset="0"/>
              <a:buChar char="•"/>
            </a:pPr>
            <a:endParaRPr lang="en-PK" sz="2800" dirty="0">
              <a:solidFill>
                <a:schemeClr val="accent6">
                  <a:lumMod val="60000"/>
                  <a:lumOff val="40000"/>
                </a:schemeClr>
              </a:solidFill>
            </a:endParaRPr>
          </a:p>
          <a:p>
            <a:pPr marL="457200" indent="-457200">
              <a:buFont typeface="Arial" panose="020B0604020202020204" pitchFamily="34" charset="0"/>
              <a:buChar char="•"/>
            </a:pPr>
            <a:r>
              <a:rPr lang="en-PK" sz="2800" dirty="0">
                <a:solidFill>
                  <a:schemeClr val="accent6">
                    <a:lumMod val="60000"/>
                    <a:lumOff val="40000"/>
                  </a:schemeClr>
                </a:solidFill>
              </a:rPr>
              <a:t>	Message Delivery and Receipt Assurance</a:t>
            </a:r>
            <a:endParaRPr lang="en-US" sz="2800" dirty="0">
              <a:solidFill>
                <a:schemeClr val="accent6">
                  <a:lumMod val="60000"/>
                  <a:lumOff val="40000"/>
                </a:schemeClr>
              </a:solidFill>
            </a:endParaRPr>
          </a:p>
          <a:p>
            <a:pPr marL="457200" indent="-457200">
              <a:buFont typeface="Arial" panose="020B0604020202020204" pitchFamily="34" charset="0"/>
              <a:buChar char="•"/>
            </a:pPr>
            <a:endParaRPr lang="en-PK" sz="2800" dirty="0">
              <a:solidFill>
                <a:schemeClr val="accent6">
                  <a:lumMod val="60000"/>
                  <a:lumOff val="40000"/>
                </a:schemeClr>
              </a:solidFill>
            </a:endParaRPr>
          </a:p>
          <a:p>
            <a:pPr marL="457200" indent="-457200">
              <a:buFont typeface="Arial" panose="020B0604020202020204" pitchFamily="34" charset="0"/>
              <a:buChar char="•"/>
            </a:pPr>
            <a:r>
              <a:rPr lang="en-PK" sz="2800" dirty="0">
                <a:solidFill>
                  <a:schemeClr val="accent6">
                    <a:lumMod val="60000"/>
                    <a:lumOff val="40000"/>
                  </a:schemeClr>
                </a:solidFill>
              </a:rPr>
              <a:t>	Text-based Communication Support</a:t>
            </a:r>
            <a:endParaRPr lang="en-US" sz="2800" dirty="0">
              <a:solidFill>
                <a:schemeClr val="accent6">
                  <a:lumMod val="60000"/>
                  <a:lumOff val="40000"/>
                </a:schemeClr>
              </a:solidFill>
            </a:endParaRPr>
          </a:p>
          <a:p>
            <a:pPr marL="457200" indent="-457200">
              <a:buFont typeface="Arial" panose="020B0604020202020204" pitchFamily="34" charset="0"/>
              <a:buChar char="•"/>
            </a:pPr>
            <a:endParaRPr lang="en-PK" sz="2800" dirty="0">
              <a:solidFill>
                <a:schemeClr val="accent6">
                  <a:lumMod val="60000"/>
                  <a:lumOff val="40000"/>
                </a:schemeClr>
              </a:solidFill>
            </a:endParaRPr>
          </a:p>
          <a:p>
            <a:pPr marL="457200" indent="-457200">
              <a:buFont typeface="Arial" panose="020B0604020202020204" pitchFamily="34" charset="0"/>
              <a:buChar char="•"/>
            </a:pPr>
            <a:r>
              <a:rPr lang="en-PK" sz="2800" dirty="0">
                <a:solidFill>
                  <a:schemeClr val="accent6">
                    <a:lumMod val="60000"/>
                    <a:lumOff val="40000"/>
                  </a:schemeClr>
                </a:solidFill>
              </a:rPr>
              <a:t>	Intuitive User Interface Design</a:t>
            </a:r>
            <a:endParaRPr lang="en-US" sz="2800" dirty="0">
              <a:solidFill>
                <a:schemeClr val="accent6">
                  <a:lumMod val="60000"/>
                  <a:lumOff val="40000"/>
                </a:schemeClr>
              </a:solidFill>
            </a:endParaRPr>
          </a:p>
          <a:p>
            <a:pPr marL="457200" indent="-457200">
              <a:buFont typeface="Arial" panose="020B0604020202020204" pitchFamily="34" charset="0"/>
              <a:buChar char="•"/>
            </a:pPr>
            <a:endParaRPr lang="en-PK" sz="2800" dirty="0">
              <a:solidFill>
                <a:schemeClr val="accent6">
                  <a:lumMod val="60000"/>
                  <a:lumOff val="40000"/>
                </a:schemeClr>
              </a:solidFill>
            </a:endParaRPr>
          </a:p>
          <a:p>
            <a:pPr marL="457200" indent="-457200">
              <a:buFont typeface="Arial" panose="020B0604020202020204" pitchFamily="34" charset="0"/>
              <a:buChar char="•"/>
            </a:pPr>
            <a:r>
              <a:rPr lang="en-PK" sz="2800" dirty="0">
                <a:solidFill>
                  <a:schemeClr val="accent6">
                    <a:lumMod val="60000"/>
                    <a:lumOff val="40000"/>
                  </a:schemeClr>
                </a:solidFill>
              </a:rPr>
              <a:t>	Robust Client-Server Architecture Implementation</a:t>
            </a:r>
            <a:endParaRPr lang="en-US" sz="2800" dirty="0">
              <a:solidFill>
                <a:schemeClr val="accent6">
                  <a:lumMod val="60000"/>
                  <a:lumOff val="40000"/>
                </a:schemeClr>
              </a:solidFill>
            </a:endParaRPr>
          </a:p>
          <a:p>
            <a:pPr marL="457200" indent="-457200">
              <a:buFont typeface="Arial" panose="020B0604020202020204" pitchFamily="34" charset="0"/>
              <a:buChar char="•"/>
            </a:pPr>
            <a:endParaRPr lang="en-PK" sz="2800" dirty="0">
              <a:solidFill>
                <a:schemeClr val="accent6">
                  <a:lumMod val="60000"/>
                  <a:lumOff val="40000"/>
                </a:schemeClr>
              </a:solidFill>
            </a:endParaRPr>
          </a:p>
          <a:p>
            <a:pPr marL="457200" indent="-457200">
              <a:buFont typeface="Arial" panose="020B0604020202020204" pitchFamily="34" charset="0"/>
              <a:buChar char="•"/>
            </a:pPr>
            <a:r>
              <a:rPr lang="en-PK" sz="2800" dirty="0">
                <a:solidFill>
                  <a:schemeClr val="accent6">
                    <a:lumMod val="60000"/>
                    <a:lumOff val="40000"/>
                  </a:schemeClr>
                </a:solidFill>
              </a:rPr>
              <a:t>	Effective Socket Programming Utilization</a:t>
            </a:r>
            <a:endParaRPr lang="en-US" sz="2800" dirty="0">
              <a:solidFill>
                <a:schemeClr val="accent6">
                  <a:lumMod val="60000"/>
                  <a:lumOff val="40000"/>
                </a:schemeClr>
              </a:solidFill>
            </a:endParaRPr>
          </a:p>
          <a:p>
            <a:pPr marL="457200" indent="-457200">
              <a:buFont typeface="Arial" panose="020B0604020202020204" pitchFamily="34" charset="0"/>
              <a:buChar char="•"/>
            </a:pPr>
            <a:endParaRPr lang="en-PK" sz="2800" dirty="0">
              <a:solidFill>
                <a:schemeClr val="accent6">
                  <a:lumMod val="60000"/>
                  <a:lumOff val="40000"/>
                </a:schemeClr>
              </a:solidFill>
            </a:endParaRPr>
          </a:p>
          <a:p>
            <a:pPr marL="457200" indent="-457200">
              <a:buFont typeface="Arial" panose="020B0604020202020204" pitchFamily="34" charset="0"/>
              <a:buChar char="•"/>
            </a:pPr>
            <a:r>
              <a:rPr lang="en-PK" sz="2800" dirty="0">
                <a:solidFill>
                  <a:schemeClr val="accent6">
                    <a:lumMod val="60000"/>
                    <a:lumOff val="40000"/>
                  </a:schemeClr>
                </a:solidFill>
              </a:rPr>
              <a:t>	 User Authentication</a:t>
            </a:r>
          </a:p>
        </p:txBody>
      </p:sp>
    </p:spTree>
    <p:extLst>
      <p:ext uri="{BB962C8B-B14F-4D97-AF65-F5344CB8AC3E}">
        <p14:creationId xmlns:p14="http://schemas.microsoft.com/office/powerpoint/2010/main" val="1277643137"/>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6"/>
          <p:cNvSpPr txBox="1"/>
          <p:nvPr/>
        </p:nvSpPr>
        <p:spPr>
          <a:xfrm>
            <a:off x="1187673" y="5657309"/>
            <a:ext cx="3086101" cy="3266926"/>
          </a:xfrm>
          <a:prstGeom prst="rect">
            <a:avLst/>
          </a:prstGeom>
        </p:spPr>
        <p:txBody>
          <a:bodyPr lIns="50800" tIns="50800" rIns="50800" bIns="50800" rtlCol="0" anchor="ctr"/>
          <a:lstStyle/>
          <a:p>
            <a:pPr algn="ctr">
              <a:lnSpc>
                <a:spcPts val="3359"/>
              </a:lnSpc>
            </a:pPr>
            <a:endParaRPr lang="en-US" sz="2400" dirty="0">
              <a:solidFill>
                <a:srgbClr val="FFFF00"/>
              </a:solidFill>
              <a:latin typeface="Hind Guntur Light"/>
            </a:endParaRPr>
          </a:p>
        </p:txBody>
      </p:sp>
      <p:pic>
        <p:nvPicPr>
          <p:cNvPr id="7" name="Picture 7"/>
          <p:cNvPicPr>
            <a:picLocks noChangeAspect="1"/>
          </p:cNvPicPr>
          <p:nvPr/>
        </p:nvPicPr>
        <p:blipFill>
          <a:blip r:embed="rId2"/>
          <a:srcRect/>
          <a:stretch>
            <a:fillRect/>
          </a:stretch>
        </p:blipFill>
        <p:spPr>
          <a:xfrm>
            <a:off x="-840558" y="-1279831"/>
            <a:ext cx="4014152" cy="4014152"/>
          </a:xfrm>
          <a:prstGeom prst="rect">
            <a:avLst/>
          </a:prstGeom>
        </p:spPr>
      </p:pic>
      <p:pic>
        <p:nvPicPr>
          <p:cNvPr id="11" name="Picture 11"/>
          <p:cNvPicPr>
            <a:picLocks noChangeAspect="1"/>
          </p:cNvPicPr>
          <p:nvPr/>
        </p:nvPicPr>
        <p:blipFill>
          <a:blip r:embed="rId3"/>
          <a:srcRect/>
          <a:stretch>
            <a:fillRect/>
          </a:stretch>
        </p:blipFill>
        <p:spPr>
          <a:xfrm rot="15794284" flipV="1">
            <a:off x="14960017" y="7494743"/>
            <a:ext cx="3522588" cy="4696783"/>
          </a:xfrm>
          <a:prstGeom prst="rect">
            <a:avLst/>
          </a:prstGeom>
        </p:spPr>
      </p:pic>
      <p:sp>
        <p:nvSpPr>
          <p:cNvPr id="12" name="TextBox 12"/>
          <p:cNvSpPr txBox="1"/>
          <p:nvPr/>
        </p:nvSpPr>
        <p:spPr>
          <a:xfrm>
            <a:off x="4127768" y="490679"/>
            <a:ext cx="9930594" cy="1285875"/>
          </a:xfrm>
          <a:prstGeom prst="rect">
            <a:avLst/>
          </a:prstGeom>
        </p:spPr>
        <p:txBody>
          <a:bodyPr lIns="0" tIns="0" rIns="0" bIns="0" rtlCol="0" anchor="t">
            <a:spAutoFit/>
          </a:bodyPr>
          <a:lstStyle/>
          <a:p>
            <a:pPr algn="ctr">
              <a:lnSpc>
                <a:spcPts val="10199"/>
              </a:lnSpc>
            </a:pPr>
            <a:r>
              <a:rPr lang="en-US" sz="8499" dirty="0">
                <a:solidFill>
                  <a:srgbClr val="FFFF00"/>
                </a:solidFill>
                <a:latin typeface="Nourd Bold Bold"/>
              </a:rPr>
              <a:t>Scope</a:t>
            </a:r>
          </a:p>
        </p:txBody>
      </p:sp>
      <p:pic>
        <p:nvPicPr>
          <p:cNvPr id="14" name="Picture 14"/>
          <p:cNvPicPr>
            <a:picLocks noChangeAspect="1"/>
          </p:cNvPicPr>
          <p:nvPr/>
        </p:nvPicPr>
        <p:blipFill>
          <a:blip r:embed="rId4"/>
          <a:srcRect r="39880" b="38590"/>
          <a:stretch>
            <a:fillRect/>
          </a:stretch>
        </p:blipFill>
        <p:spPr>
          <a:xfrm rot="5013274">
            <a:off x="15622793" y="-2338"/>
            <a:ext cx="3016010" cy="3061439"/>
          </a:xfrm>
          <a:prstGeom prst="rect">
            <a:avLst/>
          </a:prstGeom>
        </p:spPr>
      </p:pic>
      <p:pic>
        <p:nvPicPr>
          <p:cNvPr id="15" name="Picture 15"/>
          <p:cNvPicPr>
            <a:picLocks noChangeAspect="1"/>
          </p:cNvPicPr>
          <p:nvPr/>
        </p:nvPicPr>
        <p:blipFill>
          <a:blip r:embed="rId5"/>
          <a:srcRect/>
          <a:stretch>
            <a:fillRect/>
          </a:stretch>
        </p:blipFill>
        <p:spPr>
          <a:xfrm rot="853644">
            <a:off x="-992587" y="8248463"/>
            <a:ext cx="2528539" cy="2019671"/>
          </a:xfrm>
          <a:prstGeom prst="rect">
            <a:avLst/>
          </a:prstGeom>
        </p:spPr>
      </p:pic>
      <p:grpSp>
        <p:nvGrpSpPr>
          <p:cNvPr id="36" name="Group 4"/>
          <p:cNvGrpSpPr/>
          <p:nvPr/>
        </p:nvGrpSpPr>
        <p:grpSpPr>
          <a:xfrm>
            <a:off x="6778619" y="7921597"/>
            <a:ext cx="4825595" cy="1382828"/>
            <a:chOff x="0" y="0"/>
            <a:chExt cx="1119438" cy="812800"/>
          </a:xfrm>
          <a:solidFill>
            <a:schemeClr val="bg2">
              <a:lumMod val="25000"/>
            </a:schemeClr>
          </a:solidFill>
        </p:grpSpPr>
        <p:sp>
          <p:nvSpPr>
            <p:cNvPr id="37"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38" name="TextBox 6"/>
            <p:cNvSpPr txBox="1"/>
            <p:nvPr/>
          </p:nvSpPr>
          <p:spPr>
            <a:xfrm>
              <a:off x="180139" y="26785"/>
              <a:ext cx="812800" cy="78601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Splash Window</a:t>
              </a:r>
            </a:p>
          </p:txBody>
        </p:sp>
      </p:grpSp>
      <p:grpSp>
        <p:nvGrpSpPr>
          <p:cNvPr id="45" name="Group 4"/>
          <p:cNvGrpSpPr/>
          <p:nvPr/>
        </p:nvGrpSpPr>
        <p:grpSpPr>
          <a:xfrm>
            <a:off x="94036" y="4716100"/>
            <a:ext cx="4825595" cy="1382828"/>
            <a:chOff x="0" y="0"/>
            <a:chExt cx="1119438" cy="812800"/>
          </a:xfrm>
          <a:solidFill>
            <a:schemeClr val="bg2">
              <a:lumMod val="25000"/>
            </a:schemeClr>
          </a:solidFill>
        </p:grpSpPr>
        <p:sp>
          <p:nvSpPr>
            <p:cNvPr id="46"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47" name="TextBox 6"/>
            <p:cNvSpPr txBox="1"/>
            <p:nvPr/>
          </p:nvSpPr>
          <p:spPr>
            <a:xfrm>
              <a:off x="180139" y="101895"/>
              <a:ext cx="812800" cy="71090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Private Chatting </a:t>
              </a:r>
            </a:p>
          </p:txBody>
        </p:sp>
      </p:grpSp>
      <p:grpSp>
        <p:nvGrpSpPr>
          <p:cNvPr id="48" name="Group 4"/>
          <p:cNvGrpSpPr/>
          <p:nvPr/>
        </p:nvGrpSpPr>
        <p:grpSpPr>
          <a:xfrm>
            <a:off x="1564759" y="2824341"/>
            <a:ext cx="4825595" cy="1382828"/>
            <a:chOff x="0" y="0"/>
            <a:chExt cx="1119438" cy="812800"/>
          </a:xfrm>
          <a:solidFill>
            <a:schemeClr val="bg2">
              <a:lumMod val="25000"/>
            </a:schemeClr>
          </a:solidFill>
        </p:grpSpPr>
        <p:sp>
          <p:nvSpPr>
            <p:cNvPr id="49"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0" name="TextBox 6"/>
            <p:cNvSpPr txBox="1"/>
            <p:nvPr/>
          </p:nvSpPr>
          <p:spPr>
            <a:xfrm>
              <a:off x="180139" y="114809"/>
              <a:ext cx="812800" cy="697991"/>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Message Sending and Receiving</a:t>
              </a:r>
            </a:p>
          </p:txBody>
        </p:sp>
      </p:grpSp>
      <p:grpSp>
        <p:nvGrpSpPr>
          <p:cNvPr id="51" name="Group 4"/>
          <p:cNvGrpSpPr/>
          <p:nvPr/>
        </p:nvGrpSpPr>
        <p:grpSpPr>
          <a:xfrm>
            <a:off x="1540655" y="6781215"/>
            <a:ext cx="4825595" cy="1382828"/>
            <a:chOff x="0" y="0"/>
            <a:chExt cx="1119438" cy="812800"/>
          </a:xfrm>
          <a:solidFill>
            <a:schemeClr val="bg2">
              <a:lumMod val="25000"/>
            </a:schemeClr>
          </a:solidFill>
        </p:grpSpPr>
        <p:sp>
          <p:nvSpPr>
            <p:cNvPr id="52"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3" name="TextBox 6"/>
            <p:cNvSpPr txBox="1"/>
            <p:nvPr/>
          </p:nvSpPr>
          <p:spPr>
            <a:xfrm>
              <a:off x="180139" y="89281"/>
              <a:ext cx="812800" cy="723519"/>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Group Chatting</a:t>
              </a:r>
            </a:p>
          </p:txBody>
        </p:sp>
      </p:grpSp>
      <p:grpSp>
        <p:nvGrpSpPr>
          <p:cNvPr id="54" name="Group 4"/>
          <p:cNvGrpSpPr/>
          <p:nvPr/>
        </p:nvGrpSpPr>
        <p:grpSpPr>
          <a:xfrm>
            <a:off x="13230889" y="4833716"/>
            <a:ext cx="4825595" cy="1382828"/>
            <a:chOff x="0" y="0"/>
            <a:chExt cx="1119438" cy="812800"/>
          </a:xfrm>
          <a:solidFill>
            <a:schemeClr val="bg2">
              <a:lumMod val="25000"/>
            </a:schemeClr>
          </a:solidFill>
        </p:grpSpPr>
        <p:sp>
          <p:nvSpPr>
            <p:cNvPr id="55"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6" name="TextBox 6"/>
            <p:cNvSpPr txBox="1"/>
            <p:nvPr/>
          </p:nvSpPr>
          <p:spPr>
            <a:xfrm>
              <a:off x="180139" y="27158"/>
              <a:ext cx="812800" cy="785642"/>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Testing and Quality Assurance</a:t>
              </a:r>
            </a:p>
          </p:txBody>
        </p:sp>
      </p:grpSp>
      <p:grpSp>
        <p:nvGrpSpPr>
          <p:cNvPr id="60" name="Group 4"/>
          <p:cNvGrpSpPr/>
          <p:nvPr/>
        </p:nvGrpSpPr>
        <p:grpSpPr>
          <a:xfrm>
            <a:off x="6778620" y="2222880"/>
            <a:ext cx="4825595" cy="1382828"/>
            <a:chOff x="0" y="0"/>
            <a:chExt cx="1119438" cy="812800"/>
          </a:xfrm>
          <a:solidFill>
            <a:schemeClr val="bg2">
              <a:lumMod val="25000"/>
            </a:schemeClr>
          </a:solidFill>
        </p:grpSpPr>
        <p:sp>
          <p:nvSpPr>
            <p:cNvPr id="61"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2" name="TextBox 6"/>
            <p:cNvSpPr txBox="1"/>
            <p:nvPr/>
          </p:nvSpPr>
          <p:spPr>
            <a:xfrm>
              <a:off x="180139" y="56987"/>
              <a:ext cx="812800" cy="755813"/>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Real-time  Communication</a:t>
              </a:r>
            </a:p>
          </p:txBody>
        </p:sp>
      </p:grpSp>
      <p:grpSp>
        <p:nvGrpSpPr>
          <p:cNvPr id="63" name="Group 4"/>
          <p:cNvGrpSpPr/>
          <p:nvPr/>
        </p:nvGrpSpPr>
        <p:grpSpPr>
          <a:xfrm>
            <a:off x="12016583" y="6798320"/>
            <a:ext cx="4825595" cy="1382828"/>
            <a:chOff x="0" y="0"/>
            <a:chExt cx="1119438" cy="812800"/>
          </a:xfrm>
          <a:solidFill>
            <a:schemeClr val="bg2">
              <a:lumMod val="25000"/>
            </a:schemeClr>
          </a:solidFill>
        </p:grpSpPr>
        <p:sp>
          <p:nvSpPr>
            <p:cNvPr id="64"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5" name="TextBox 6"/>
            <p:cNvSpPr txBox="1"/>
            <p:nvPr/>
          </p:nvSpPr>
          <p:spPr>
            <a:xfrm>
              <a:off x="180139" y="79227"/>
              <a:ext cx="812800" cy="733572"/>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Online Status and Presence Management</a:t>
              </a:r>
            </a:p>
          </p:txBody>
        </p:sp>
      </p:grpSp>
      <p:grpSp>
        <p:nvGrpSpPr>
          <p:cNvPr id="66" name="Group 4"/>
          <p:cNvGrpSpPr/>
          <p:nvPr/>
        </p:nvGrpSpPr>
        <p:grpSpPr>
          <a:xfrm>
            <a:off x="12028041" y="2734321"/>
            <a:ext cx="4825595" cy="1382828"/>
            <a:chOff x="0" y="0"/>
            <a:chExt cx="1119438" cy="812800"/>
          </a:xfrm>
          <a:solidFill>
            <a:schemeClr val="bg2">
              <a:lumMod val="25000"/>
            </a:schemeClr>
          </a:solidFill>
        </p:grpSpPr>
        <p:sp>
          <p:nvSpPr>
            <p:cNvPr id="67"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8" name="TextBox 6"/>
            <p:cNvSpPr txBox="1"/>
            <p:nvPr/>
          </p:nvSpPr>
          <p:spPr>
            <a:xfrm>
              <a:off x="180139" y="52912"/>
              <a:ext cx="812800" cy="759888"/>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Bookman Old Style" panose="02050604050505020204" pitchFamily="18" charset="0"/>
                </a:rPr>
                <a:t>User Authentication</a:t>
              </a:r>
            </a:p>
          </p:txBody>
        </p:sp>
      </p:grpSp>
      <p:pic>
        <p:nvPicPr>
          <p:cNvPr id="70" name="Picture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3784" y="4001838"/>
            <a:ext cx="3055263" cy="3046583"/>
          </a:xfrm>
          <a:prstGeom prst="rect">
            <a:avLst/>
          </a:prstGeom>
        </p:spPr>
      </p:pic>
      <p:pic>
        <p:nvPicPr>
          <p:cNvPr id="33" name="Picture 6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191797" y="677359"/>
            <a:ext cx="818051" cy="785329"/>
          </a:xfrm>
          <a:prstGeom prst="rect">
            <a:avLst/>
          </a:prstGeom>
        </p:spPr>
      </p:pic>
      <p:sp>
        <p:nvSpPr>
          <p:cNvPr id="34" name="Flowchart: Connector 33"/>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09</a:t>
            </a:r>
          </a:p>
        </p:txBody>
      </p:sp>
    </p:spTree>
    <p:extLst>
      <p:ext uri="{BB962C8B-B14F-4D97-AF65-F5344CB8AC3E}">
        <p14:creationId xmlns:p14="http://schemas.microsoft.com/office/powerpoint/2010/main" val="34032499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1008</TotalTime>
  <Words>2873</Words>
  <Application>Microsoft Office PowerPoint</Application>
  <PresentationFormat>Custom</PresentationFormat>
  <Paragraphs>499</Paragraphs>
  <Slides>47</Slides>
  <Notes>0</Notes>
  <HiddenSlides>0</HiddenSlides>
  <MMClips>3</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47</vt:i4>
      </vt:variant>
    </vt:vector>
  </HeadingPairs>
  <TitlesOfParts>
    <vt:vector size="66" baseType="lpstr">
      <vt:lpstr>Segoe UI</vt:lpstr>
      <vt:lpstr>Wingdings</vt:lpstr>
      <vt:lpstr>Aharoni</vt:lpstr>
      <vt:lpstr>Nourd Bold Bold</vt:lpstr>
      <vt:lpstr>Aileron Regular</vt:lpstr>
      <vt:lpstr>Symbol</vt:lpstr>
      <vt:lpstr>Bookman Old Style</vt:lpstr>
      <vt:lpstr>Monotype Corsiva</vt:lpstr>
      <vt:lpstr>Söhne</vt:lpstr>
      <vt:lpstr>Nourd Bold</vt:lpstr>
      <vt:lpstr>Aileron Regular Bold</vt:lpstr>
      <vt:lpstr>Hind Guntur Light</vt:lpstr>
      <vt:lpstr>Clear Sans Bold</vt:lpstr>
      <vt:lpstr>Arial</vt:lpstr>
      <vt:lpstr>Clear Sans Bold Bold</vt:lpstr>
      <vt:lpstr>Arial Rounded MT Bold</vt:lpstr>
      <vt:lpstr>Calibri</vt:lpstr>
      <vt:lpstr>Clear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Pink Purple Team Planning Brainstorm 3D Whiteboard Presentation</dc:title>
  <cp:lastModifiedBy>Muhammad Ahmad Sultan</cp:lastModifiedBy>
  <cp:revision>325</cp:revision>
  <dcterms:created xsi:type="dcterms:W3CDTF">2006-08-16T00:00:00Z</dcterms:created>
  <dcterms:modified xsi:type="dcterms:W3CDTF">2024-01-31T21:28:23Z</dcterms:modified>
  <dc:identifier>DAFkGhysguM</dc:identifier>
</cp:coreProperties>
</file>